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375" r:id="rId3"/>
    <p:sldId id="384" r:id="rId4"/>
    <p:sldId id="380" r:id="rId5"/>
    <p:sldId id="363" r:id="rId6"/>
    <p:sldId id="385" r:id="rId7"/>
    <p:sldId id="381" r:id="rId8"/>
    <p:sldId id="379" r:id="rId9"/>
    <p:sldId id="378" r:id="rId10"/>
    <p:sldId id="377" r:id="rId11"/>
    <p:sldId id="386" r:id="rId12"/>
    <p:sldId id="382" r:id="rId13"/>
    <p:sldId id="389" r:id="rId14"/>
    <p:sldId id="330" r:id="rId15"/>
    <p:sldId id="331" r:id="rId16"/>
    <p:sldId id="338" r:id="rId17"/>
    <p:sldId id="392" r:id="rId18"/>
    <p:sldId id="391" r:id="rId19"/>
    <p:sldId id="332" r:id="rId20"/>
    <p:sldId id="366" r:id="rId21"/>
    <p:sldId id="394" r:id="rId22"/>
    <p:sldId id="333" r:id="rId23"/>
    <p:sldId id="396" r:id="rId24"/>
    <p:sldId id="368" r:id="rId25"/>
    <p:sldId id="336" r:id="rId26"/>
    <p:sldId id="337" r:id="rId27"/>
    <p:sldId id="352" r:id="rId28"/>
    <p:sldId id="395" r:id="rId29"/>
    <p:sldId id="339" r:id="rId30"/>
    <p:sldId id="344" r:id="rId31"/>
    <p:sldId id="340" r:id="rId32"/>
    <p:sldId id="393" r:id="rId33"/>
    <p:sldId id="346" r:id="rId34"/>
    <p:sldId id="348" r:id="rId35"/>
    <p:sldId id="350" r:id="rId36"/>
    <p:sldId id="398" r:id="rId37"/>
    <p:sldId id="334" r:id="rId38"/>
    <p:sldId id="342" r:id="rId39"/>
    <p:sldId id="370" r:id="rId40"/>
  </p:sldIdLst>
  <p:sldSz cx="9144000" cy="6858000" type="screen4x3"/>
  <p:notesSz cx="6735763" cy="9866313"/>
  <p:defaultTextStyle>
    <a:defPPr>
      <a:defRPr lang="en-US"/>
    </a:defPPr>
    <a:lvl1pPr algn="l" rtl="0" fontAlgn="base">
      <a:spcBef>
        <a:spcPct val="0"/>
      </a:spcBef>
      <a:spcAft>
        <a:spcPct val="0"/>
      </a:spcAft>
      <a:defRPr kumimoji="1" sz="2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mn-cs"/>
      </a:defRPr>
    </a:lvl5pPr>
    <a:lvl6pPr marL="2286000" algn="l" defTabSz="914400" rtl="0" eaLnBrk="1" latinLnBrk="0" hangingPunct="1">
      <a:defRPr kumimoji="1" sz="2400" kern="1200">
        <a:solidFill>
          <a:schemeClr val="tx1"/>
        </a:solidFill>
        <a:latin typeface="Arial" charset="0"/>
        <a:ea typeface="ＭＳ Ｐゴシック" charset="-128"/>
        <a:cs typeface="+mn-cs"/>
      </a:defRPr>
    </a:lvl6pPr>
    <a:lvl7pPr marL="2743200" algn="l" defTabSz="914400" rtl="0" eaLnBrk="1" latinLnBrk="0" hangingPunct="1">
      <a:defRPr kumimoji="1" sz="2400" kern="1200">
        <a:solidFill>
          <a:schemeClr val="tx1"/>
        </a:solidFill>
        <a:latin typeface="Arial" charset="0"/>
        <a:ea typeface="ＭＳ Ｐゴシック" charset="-128"/>
        <a:cs typeface="+mn-cs"/>
      </a:defRPr>
    </a:lvl7pPr>
    <a:lvl8pPr marL="3200400" algn="l" defTabSz="914400" rtl="0" eaLnBrk="1" latinLnBrk="0" hangingPunct="1">
      <a:defRPr kumimoji="1" sz="2400" kern="1200">
        <a:solidFill>
          <a:schemeClr val="tx1"/>
        </a:solidFill>
        <a:latin typeface="Arial" charset="0"/>
        <a:ea typeface="ＭＳ Ｐゴシック" charset="-128"/>
        <a:cs typeface="+mn-cs"/>
      </a:defRPr>
    </a:lvl8pPr>
    <a:lvl9pPr marL="3657600" algn="l" defTabSz="914400" rtl="0" eaLnBrk="1" latinLnBrk="0" hangingPunct="1">
      <a:defRPr kumimoji="1"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FFFF99"/>
    <a:srgbClr val="FF33CC"/>
    <a:srgbClr val="CC6600"/>
    <a:srgbClr val="FFFFFF"/>
    <a:srgbClr val="996633"/>
    <a:srgbClr val="663300"/>
    <a:srgbClr val="DF8F6F"/>
    <a:srgbClr val="FF99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879" autoAdjust="0"/>
    <p:restoredTop sz="91813" autoAdjust="0"/>
  </p:normalViewPr>
  <p:slideViewPr>
    <p:cSldViewPr showGuides="1">
      <p:cViewPr>
        <p:scale>
          <a:sx n="100" d="100"/>
          <a:sy n="100" d="100"/>
        </p:scale>
        <p:origin x="-390" y="-192"/>
      </p:cViewPr>
      <p:guideLst>
        <p:guide orient="horz" pos="2160"/>
        <p:guide pos="5103"/>
      </p:guideLst>
    </p:cSldViewPr>
  </p:slideViewPr>
  <p:outlineViewPr>
    <p:cViewPr>
      <p:scale>
        <a:sx n="33" d="100"/>
        <a:sy n="33" d="100"/>
      </p:scale>
      <p:origin x="0" y="134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4710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endParaRPr lang="en-US" altLang="ja-JP"/>
          </a:p>
        </p:txBody>
      </p:sp>
      <p:sp>
        <p:nvSpPr>
          <p:cNvPr id="4710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4710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fld id="{F19CEED4-9710-4BE6-B048-ADB0343BEBCD}"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912D568-F71F-4CE8-B681-0EA0C0CF6E75}" type="datetimeFigureOut">
              <a:rPr kumimoji="1" lang="ja-JP" altLang="en-US" smtClean="0"/>
              <a:pPr/>
              <a:t>2007/12/10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412191C3-03F2-4A2F-8330-F4E1F46E74A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1"/>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0000" lnSpcReduction="20000"/>
          </a:bodyPr>
          <a:lstStyle/>
          <a:p>
            <a:r>
              <a:rPr kumimoji="1" lang="en-US" altLang="ja-JP" dirty="0" err="1" smtClean="0"/>
              <a:t>execve</a:t>
            </a:r>
            <a:r>
              <a:rPr kumimoji="1" lang="en-US" altLang="ja-JP" dirty="0" smtClean="0"/>
              <a:t>("./</a:t>
            </a:r>
            <a:r>
              <a:rPr kumimoji="1" lang="en-US" altLang="ja-JP" dirty="0" err="1" smtClean="0"/>
              <a:t>a.out</a:t>
            </a:r>
            <a:r>
              <a:rPr kumimoji="1" lang="en-US" altLang="ja-JP" dirty="0" smtClean="0"/>
              <a:t>", ["./</a:t>
            </a:r>
            <a:r>
              <a:rPr kumimoji="1" lang="en-US" altLang="ja-JP" dirty="0" err="1" smtClean="0"/>
              <a:t>a.out</a:t>
            </a:r>
            <a:r>
              <a:rPr kumimoji="1" lang="en-US" altLang="ja-JP" dirty="0" smtClean="0"/>
              <a:t>"], [/* 27 </a:t>
            </a:r>
            <a:r>
              <a:rPr kumimoji="1" lang="en-US" altLang="ja-JP" dirty="0" err="1" smtClean="0"/>
              <a:t>vars</a:t>
            </a:r>
            <a:r>
              <a:rPr kumimoji="1" lang="en-US" altLang="ja-JP" dirty="0" smtClean="0"/>
              <a:t> */]) = 0</a:t>
            </a:r>
          </a:p>
          <a:p>
            <a:r>
              <a:rPr kumimoji="1" lang="en-US" altLang="ja-JP" dirty="0" err="1" smtClean="0"/>
              <a:t>uname</a:t>
            </a:r>
            <a:r>
              <a:rPr kumimoji="1" lang="en-US" altLang="ja-JP" dirty="0" smtClean="0"/>
              <a:t>({sys="Linux", node="kiwi", ...})  = 0</a:t>
            </a:r>
          </a:p>
          <a:p>
            <a:r>
              <a:rPr kumimoji="1" lang="en-US" altLang="ja-JP" dirty="0" err="1" smtClean="0"/>
              <a:t>brk</a:t>
            </a:r>
            <a:r>
              <a:rPr kumimoji="1" lang="en-US" altLang="ja-JP" dirty="0" smtClean="0"/>
              <a:t>(0)                                  = 0x501000</a:t>
            </a:r>
          </a:p>
          <a:p>
            <a:r>
              <a:rPr kumimoji="1" lang="en-US" altLang="ja-JP" dirty="0" smtClean="0"/>
              <a:t>access("/etc/</a:t>
            </a:r>
            <a:r>
              <a:rPr kumimoji="1" lang="en-US" altLang="ja-JP" dirty="0" err="1" smtClean="0"/>
              <a:t>ld.so.nohwcap</a:t>
            </a:r>
            <a:r>
              <a:rPr kumimoji="1" lang="en-US" altLang="ja-JP" dirty="0" smtClean="0"/>
              <a:t>", F_OK)      = -1 ENOENT (No such file or directory)</a:t>
            </a:r>
          </a:p>
          <a:p>
            <a:r>
              <a:rPr kumimoji="1" lang="en-US" altLang="ja-JP" dirty="0" smtClean="0"/>
              <a:t>mmap(NULL, 8192, PROT_READ|PROT_WRITE, MAP_PRIVATE|MAP_ANONYMOUS, -1, 0) = 0x2af2c3b86000</a:t>
            </a:r>
          </a:p>
          <a:p>
            <a:r>
              <a:rPr kumimoji="1" lang="en-US" altLang="ja-JP" dirty="0" smtClean="0"/>
              <a:t>access("/etc/</a:t>
            </a:r>
            <a:r>
              <a:rPr kumimoji="1" lang="en-US" altLang="ja-JP" dirty="0" err="1" smtClean="0"/>
              <a:t>ld.so.preload</a:t>
            </a:r>
            <a:r>
              <a:rPr kumimoji="1" lang="en-US" altLang="ja-JP" dirty="0" smtClean="0"/>
              <a:t>", R_OK)      = -1 ENOENT (No such file or directory)</a:t>
            </a:r>
          </a:p>
          <a:p>
            <a:r>
              <a:rPr kumimoji="1" lang="en-US" altLang="ja-JP" dirty="0" smtClean="0"/>
              <a:t>open("/home/</a:t>
            </a:r>
            <a:r>
              <a:rPr kumimoji="1" lang="en-US" altLang="ja-JP" dirty="0" err="1" smtClean="0"/>
              <a:t>kay</a:t>
            </a:r>
            <a:r>
              <a:rPr kumimoji="1" lang="en-US" altLang="ja-JP" dirty="0" smtClean="0"/>
              <a:t>/local/lib/</a:t>
            </a:r>
            <a:r>
              <a:rPr kumimoji="1" lang="en-US" altLang="ja-JP" dirty="0" err="1" smtClean="0"/>
              <a:t>tls</a:t>
            </a:r>
            <a:r>
              <a:rPr kumimoji="1" lang="en-US" altLang="ja-JP" dirty="0" smtClean="0"/>
              <a:t>/x86_64/libc.so.6", O_RDONLY) = -1 ENOENT (No such file or directory)</a:t>
            </a:r>
          </a:p>
          <a:p>
            <a:r>
              <a:rPr kumimoji="1" lang="en-US" altLang="ja-JP" dirty="0" smtClean="0"/>
              <a:t>stat("/home/</a:t>
            </a:r>
            <a:r>
              <a:rPr kumimoji="1" lang="en-US" altLang="ja-JP" dirty="0" err="1" smtClean="0"/>
              <a:t>kay</a:t>
            </a:r>
            <a:r>
              <a:rPr kumimoji="1" lang="en-US" altLang="ja-JP" dirty="0" smtClean="0"/>
              <a:t>/local/lib/</a:t>
            </a:r>
            <a:r>
              <a:rPr kumimoji="1" lang="en-US" altLang="ja-JP" dirty="0" err="1" smtClean="0"/>
              <a:t>tls</a:t>
            </a:r>
            <a:r>
              <a:rPr kumimoji="1" lang="en-US" altLang="ja-JP" dirty="0" smtClean="0"/>
              <a:t>/x86_64", 0x7fffe6f37bd0) = -1 ENOENT (No such file or directory)</a:t>
            </a:r>
          </a:p>
          <a:p>
            <a:r>
              <a:rPr kumimoji="1" lang="en-US" altLang="ja-JP" dirty="0" smtClean="0"/>
              <a:t>open("/home/</a:t>
            </a:r>
            <a:r>
              <a:rPr kumimoji="1" lang="en-US" altLang="ja-JP" dirty="0" err="1" smtClean="0"/>
              <a:t>kay</a:t>
            </a:r>
            <a:r>
              <a:rPr kumimoji="1" lang="en-US" altLang="ja-JP" dirty="0" smtClean="0"/>
              <a:t>/local/lib/</a:t>
            </a:r>
            <a:r>
              <a:rPr kumimoji="1" lang="en-US" altLang="ja-JP" dirty="0" err="1" smtClean="0"/>
              <a:t>tls</a:t>
            </a:r>
            <a:r>
              <a:rPr kumimoji="1" lang="en-US" altLang="ja-JP" dirty="0" smtClean="0"/>
              <a:t>/libc.so.6", O_RDONLY) = -1 ENOENT (No such file or directory)</a:t>
            </a:r>
          </a:p>
          <a:p>
            <a:r>
              <a:rPr kumimoji="1" lang="en-US" altLang="ja-JP" dirty="0" smtClean="0"/>
              <a:t>stat("/home/</a:t>
            </a:r>
            <a:r>
              <a:rPr kumimoji="1" lang="en-US" altLang="ja-JP" dirty="0" err="1" smtClean="0"/>
              <a:t>kay</a:t>
            </a:r>
            <a:r>
              <a:rPr kumimoji="1" lang="en-US" altLang="ja-JP" dirty="0" smtClean="0"/>
              <a:t>/local/lib/</a:t>
            </a:r>
            <a:r>
              <a:rPr kumimoji="1" lang="en-US" altLang="ja-JP" dirty="0" err="1" smtClean="0"/>
              <a:t>tls</a:t>
            </a:r>
            <a:r>
              <a:rPr kumimoji="1" lang="en-US" altLang="ja-JP" dirty="0" smtClean="0"/>
              <a:t>", 0x7fffe6f37bd0) = -1 ENOENT (No such file or directory)</a:t>
            </a:r>
          </a:p>
          <a:p>
            <a:r>
              <a:rPr kumimoji="1" lang="en-US" altLang="ja-JP" dirty="0" smtClean="0"/>
              <a:t>open("/home/</a:t>
            </a:r>
            <a:r>
              <a:rPr kumimoji="1" lang="en-US" altLang="ja-JP" dirty="0" err="1" smtClean="0"/>
              <a:t>kay</a:t>
            </a:r>
            <a:r>
              <a:rPr kumimoji="1" lang="en-US" altLang="ja-JP" dirty="0" smtClean="0"/>
              <a:t>/local/lib/x86_64/libc.so.6", O_RDONLY) = -1 ENOENT (No such file or directory)</a:t>
            </a:r>
          </a:p>
          <a:p>
            <a:r>
              <a:rPr kumimoji="1" lang="en-US" altLang="ja-JP" dirty="0" smtClean="0"/>
              <a:t>stat("/home/</a:t>
            </a:r>
            <a:r>
              <a:rPr kumimoji="1" lang="en-US" altLang="ja-JP" dirty="0" err="1" smtClean="0"/>
              <a:t>kay</a:t>
            </a:r>
            <a:r>
              <a:rPr kumimoji="1" lang="en-US" altLang="ja-JP" dirty="0" smtClean="0"/>
              <a:t>/local/lib/x86_64", 0x7fffe6f37bd0) = -1 ENOENT (No such file or directory)</a:t>
            </a:r>
          </a:p>
          <a:p>
            <a:r>
              <a:rPr kumimoji="1" lang="en-US" altLang="ja-JP" dirty="0" smtClean="0"/>
              <a:t>open("/home/</a:t>
            </a:r>
            <a:r>
              <a:rPr kumimoji="1" lang="en-US" altLang="ja-JP" dirty="0" err="1" smtClean="0"/>
              <a:t>kay</a:t>
            </a:r>
            <a:r>
              <a:rPr kumimoji="1" lang="en-US" altLang="ja-JP" dirty="0" smtClean="0"/>
              <a:t>/local/lib/libc.so.6", O_RDONLY) = -1 ENOENT (No such file or directory)</a:t>
            </a:r>
          </a:p>
          <a:p>
            <a:r>
              <a:rPr kumimoji="1" lang="en-US" altLang="ja-JP" dirty="0" smtClean="0"/>
              <a:t>stat("/home/</a:t>
            </a:r>
            <a:r>
              <a:rPr kumimoji="1" lang="en-US" altLang="ja-JP" dirty="0" err="1" smtClean="0"/>
              <a:t>kay</a:t>
            </a:r>
            <a:r>
              <a:rPr kumimoji="1" lang="en-US" altLang="ja-JP" dirty="0" smtClean="0"/>
              <a:t>/local/lib", 0x7fffe6f37bd0) = -1 ENOENT (No such file or directory)</a:t>
            </a:r>
          </a:p>
          <a:p>
            <a:r>
              <a:rPr kumimoji="1" lang="en-US" altLang="ja-JP" dirty="0" smtClean="0"/>
              <a:t>open("/home/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a:t>
            </a:r>
            <a:r>
              <a:rPr kumimoji="1" lang="en-US" altLang="ja-JP" dirty="0" err="1" smtClean="0"/>
              <a:t>tls</a:t>
            </a:r>
            <a:r>
              <a:rPr kumimoji="1" lang="en-US" altLang="ja-JP" dirty="0" smtClean="0"/>
              <a:t>/x86_64/libc.so.6", O_RDONLY) = -1 ENOENT (No such file or directory)</a:t>
            </a:r>
          </a:p>
          <a:p>
            <a:r>
              <a:rPr kumimoji="1" lang="en-US" altLang="ja-JP" dirty="0" smtClean="0"/>
              <a:t>stat("/home/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a:t>
            </a:r>
            <a:r>
              <a:rPr kumimoji="1" lang="en-US" altLang="ja-JP" dirty="0" err="1" smtClean="0"/>
              <a:t>tls</a:t>
            </a:r>
            <a:r>
              <a:rPr kumimoji="1" lang="en-US" altLang="ja-JP" dirty="0" smtClean="0"/>
              <a:t>/x86_64", 0x7fffe6f37bd0) = -1 ENOENT (No such file or directory)</a:t>
            </a:r>
          </a:p>
          <a:p>
            <a:r>
              <a:rPr kumimoji="1" lang="en-US" altLang="ja-JP" dirty="0" smtClean="0"/>
              <a:t>open("/home/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a:t>
            </a:r>
            <a:r>
              <a:rPr kumimoji="1" lang="en-US" altLang="ja-JP" dirty="0" err="1" smtClean="0"/>
              <a:t>tls</a:t>
            </a:r>
            <a:r>
              <a:rPr kumimoji="1" lang="en-US" altLang="ja-JP" dirty="0" smtClean="0"/>
              <a:t>/libc.so.6", O_RDONLY) = -1 ENOENT (No such file or directory)</a:t>
            </a:r>
          </a:p>
          <a:p>
            <a:r>
              <a:rPr kumimoji="1" lang="en-US" altLang="ja-JP" dirty="0" smtClean="0"/>
              <a:t>stat("/home/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a:t>
            </a:r>
            <a:r>
              <a:rPr kumimoji="1" lang="en-US" altLang="ja-JP" dirty="0" err="1" smtClean="0"/>
              <a:t>tls</a:t>
            </a:r>
            <a:r>
              <a:rPr kumimoji="1" lang="en-US" altLang="ja-JP" dirty="0" smtClean="0"/>
              <a:t>", 0x7fffe6f37bd0) = -1 ENOENT (No such file or directory)</a:t>
            </a:r>
          </a:p>
          <a:p>
            <a:r>
              <a:rPr kumimoji="1" lang="en-US" altLang="ja-JP" dirty="0" smtClean="0"/>
              <a:t>open("/home/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/lib/x86_64/libc.so.6", O_RDONLY) = -1 ENOENT (No such file or directory)</a:t>
            </a:r>
          </a:p>
          <a:p>
            <a:r>
              <a:rPr kumimoji="1" lang="en-US" altLang="ja-JP" dirty="0" smtClean="0"/>
              <a:t>stat("/home/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/lib/x86_64", 0x7fffe6f37bd0) = -1 ENOENT (No such file or directory)</a:t>
            </a:r>
          </a:p>
          <a:p>
            <a:r>
              <a:rPr kumimoji="1" lang="en-US" altLang="ja-JP" dirty="0" smtClean="0"/>
              <a:t>open("/home/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/lib/libc.so.6", O_RDONLY) = -1 ENOENT (No such file or directory)</a:t>
            </a:r>
          </a:p>
          <a:p>
            <a:r>
              <a:rPr kumimoji="1" lang="en-US" altLang="ja-JP" dirty="0" smtClean="0"/>
              <a:t>stat("/home/</a:t>
            </a:r>
            <a:r>
              <a:rPr kumimoji="1" lang="en-US" altLang="ja-JP" dirty="0" err="1" smtClean="0"/>
              <a:t>kay</a:t>
            </a:r>
            <a:r>
              <a:rPr kumimoji="1" lang="en-US" altLang="ja-JP" dirty="0" smtClean="0"/>
              <a:t>/local/</a:t>
            </a:r>
            <a:r>
              <a:rPr kumimoji="1" lang="en-US" altLang="ja-JP" dirty="0" err="1" smtClean="0"/>
              <a:t>ll</a:t>
            </a:r>
            <a:r>
              <a:rPr kumimoji="1" lang="en-US" altLang="ja-JP" dirty="0" smtClean="0"/>
              <a:t>/lib", {</a:t>
            </a:r>
            <a:r>
              <a:rPr kumimoji="1" lang="en-US" altLang="ja-JP" dirty="0" err="1" smtClean="0"/>
              <a:t>st_mode</a:t>
            </a:r>
            <a:r>
              <a:rPr kumimoji="1" lang="en-US" altLang="ja-JP" dirty="0" smtClean="0"/>
              <a:t>=S_IFDIR|0755, </a:t>
            </a:r>
            <a:r>
              <a:rPr kumimoji="1" lang="en-US" altLang="ja-JP" dirty="0" err="1" smtClean="0"/>
              <a:t>st_size</a:t>
            </a:r>
            <a:r>
              <a:rPr kumimoji="1" lang="en-US" altLang="ja-JP" dirty="0" smtClean="0"/>
              <a:t>=272, ...}) = 0</a:t>
            </a:r>
          </a:p>
          <a:p>
            <a:r>
              <a:rPr kumimoji="1" lang="en-US" altLang="ja-JP" dirty="0" smtClean="0"/>
              <a:t>open("/etc/</a:t>
            </a:r>
            <a:r>
              <a:rPr kumimoji="1" lang="en-US" altLang="ja-JP" dirty="0" err="1" smtClean="0"/>
              <a:t>ld.so.cache</a:t>
            </a:r>
            <a:r>
              <a:rPr kumimoji="1" lang="en-US" altLang="ja-JP" dirty="0" smtClean="0"/>
              <a:t>", O_RDONLY)      = 3</a:t>
            </a:r>
          </a:p>
          <a:p>
            <a:r>
              <a:rPr kumimoji="1" lang="en-US" altLang="ja-JP" dirty="0" err="1" smtClean="0"/>
              <a:t>fstat</a:t>
            </a:r>
            <a:r>
              <a:rPr kumimoji="1" lang="en-US" altLang="ja-JP" dirty="0" smtClean="0"/>
              <a:t>(3, {</a:t>
            </a:r>
            <a:r>
              <a:rPr kumimoji="1" lang="en-US" altLang="ja-JP" dirty="0" err="1" smtClean="0"/>
              <a:t>st_mode</a:t>
            </a:r>
            <a:r>
              <a:rPr kumimoji="1" lang="en-US" altLang="ja-JP" dirty="0" smtClean="0"/>
              <a:t>=S_IFREG|0644, </a:t>
            </a:r>
            <a:r>
              <a:rPr kumimoji="1" lang="en-US" altLang="ja-JP" dirty="0" err="1" smtClean="0"/>
              <a:t>st_size</a:t>
            </a:r>
            <a:r>
              <a:rPr kumimoji="1" lang="en-US" altLang="ja-JP" dirty="0" smtClean="0"/>
              <a:t>=20466, ...}) = 0</a:t>
            </a:r>
          </a:p>
          <a:p>
            <a:r>
              <a:rPr kumimoji="1" lang="en-US" altLang="ja-JP" dirty="0" smtClean="0"/>
              <a:t>mmap(NULL, 20466, PROT_READ, MAP_PRIVATE, 3, 0) = 0x2af2c3b88000</a:t>
            </a:r>
          </a:p>
          <a:p>
            <a:r>
              <a:rPr kumimoji="1" lang="en-US" altLang="ja-JP" dirty="0" smtClean="0"/>
              <a:t>close(3)                                = 0</a:t>
            </a:r>
          </a:p>
          <a:p>
            <a:r>
              <a:rPr kumimoji="1" lang="en-US" altLang="ja-JP" dirty="0" smtClean="0"/>
              <a:t>access("/etc/</a:t>
            </a:r>
            <a:r>
              <a:rPr kumimoji="1" lang="en-US" altLang="ja-JP" dirty="0" err="1" smtClean="0"/>
              <a:t>ld.so.nohwcap</a:t>
            </a:r>
            <a:r>
              <a:rPr kumimoji="1" lang="en-US" altLang="ja-JP" dirty="0" smtClean="0"/>
              <a:t>", F_OK)      = -1 ENOENT (No such file or directory)</a:t>
            </a:r>
          </a:p>
          <a:p>
            <a:r>
              <a:rPr kumimoji="1" lang="en-US" altLang="ja-JP" dirty="0" smtClean="0"/>
              <a:t>open("/lib/libc.so.6", O_RDONLY)        = 3</a:t>
            </a:r>
          </a:p>
          <a:p>
            <a:r>
              <a:rPr kumimoji="1" lang="en-US" altLang="ja-JP" dirty="0" smtClean="0"/>
              <a:t>read(3, "\177ELF\2\1\1\0\0\0\0\0\0\0\0\0\3\0&gt;\0\1\0\0\0\200\305"..., 640) = 640</a:t>
            </a:r>
          </a:p>
          <a:p>
            <a:r>
              <a:rPr kumimoji="1" lang="en-US" altLang="ja-JP" dirty="0" err="1" smtClean="0"/>
              <a:t>lseek</a:t>
            </a:r>
            <a:r>
              <a:rPr kumimoji="1" lang="en-US" altLang="ja-JP" dirty="0" smtClean="0"/>
              <a:t>(3, 624, SEEK_SET)                 = 624</a:t>
            </a:r>
          </a:p>
          <a:p>
            <a:r>
              <a:rPr kumimoji="1" lang="en-US" altLang="ja-JP" dirty="0" smtClean="0"/>
              <a:t>read(3, "\4\0\0\0\20\0\0\0\1\0\0\0GNU\0\0\0\0\0\2\0\0\0\6\0\0\0"..., 32) = 32</a:t>
            </a:r>
          </a:p>
          <a:p>
            <a:r>
              <a:rPr kumimoji="1" lang="en-US" altLang="ja-JP" dirty="0" err="1" smtClean="0"/>
              <a:t>fstat</a:t>
            </a:r>
            <a:r>
              <a:rPr kumimoji="1" lang="en-US" altLang="ja-JP" dirty="0" smtClean="0"/>
              <a:t>(3, {</a:t>
            </a:r>
            <a:r>
              <a:rPr kumimoji="1" lang="en-US" altLang="ja-JP" dirty="0" err="1" smtClean="0"/>
              <a:t>st_mode</a:t>
            </a:r>
            <a:r>
              <a:rPr kumimoji="1" lang="en-US" altLang="ja-JP" dirty="0" smtClean="0"/>
              <a:t>=S_IFREG|0755, </a:t>
            </a:r>
            <a:r>
              <a:rPr kumimoji="1" lang="en-US" altLang="ja-JP" dirty="0" err="1" smtClean="0"/>
              <a:t>st_size</a:t>
            </a:r>
            <a:r>
              <a:rPr kumimoji="1" lang="en-US" altLang="ja-JP" dirty="0" smtClean="0"/>
              <a:t>=1286104, ...}) = 0</a:t>
            </a:r>
          </a:p>
          <a:p>
            <a:r>
              <a:rPr kumimoji="1" lang="en-US" altLang="ja-JP" dirty="0" smtClean="0"/>
              <a:t>mmap(NULL, 2344904, PROT_READ|PROT_EXEC, MAP_PRIVATE|MAP_DENYWRITE, 3, 0) = 0x2af2c3c87000</a:t>
            </a:r>
          </a:p>
          <a:p>
            <a:r>
              <a:rPr kumimoji="1" lang="en-US" altLang="ja-JP" dirty="0" err="1" smtClean="0"/>
              <a:t>mprotect</a:t>
            </a:r>
            <a:r>
              <a:rPr kumimoji="1" lang="en-US" altLang="ja-JP" dirty="0" smtClean="0"/>
              <a:t>(0x2af2c3da8000, 1161160, PROT_NONE) = 0</a:t>
            </a:r>
          </a:p>
          <a:p>
            <a:r>
              <a:rPr kumimoji="1" lang="en-US" altLang="ja-JP" dirty="0" smtClean="0"/>
              <a:t>mmap(0x2af2c3ea8000, 98304, PROT_READ|PROT_WRITE, MAP_PRIVATE|MAP_FIXED|MAP_DENYWRITE, 3, 0x121000) =</a:t>
            </a:r>
          </a:p>
          <a:p>
            <a:r>
              <a:rPr kumimoji="1" lang="en-US" altLang="ja-JP" dirty="0" smtClean="0"/>
              <a:t>0x2af2c3ea8000</a:t>
            </a:r>
          </a:p>
          <a:p>
            <a:r>
              <a:rPr kumimoji="1" lang="en-US" altLang="ja-JP" dirty="0" smtClean="0"/>
              <a:t>mmap(0x2af2c3ec0000, 14280, PROT_READ|PROT_WRITE, MAP_PRIVATE|MAP_FIXED|MAP_ANONYMOUS, -1, 0) = 0x2af2</a:t>
            </a:r>
          </a:p>
          <a:p>
            <a:r>
              <a:rPr kumimoji="1" lang="en-US" altLang="ja-JP" dirty="0" smtClean="0"/>
              <a:t>c3ec0000</a:t>
            </a:r>
          </a:p>
          <a:p>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20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1"/>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21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24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1"/>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28</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1"/>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36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ディスクは</a:t>
            </a:r>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1"/>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8</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1"/>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11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13</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lumMod val="65000"/>
                    <a:lumOff val="35000"/>
                  </a:schemeClr>
                </a:solidFill>
              </a:rPr>
              <a:t>普通のメモリ確保・共有メモリにも用いられる</a:t>
            </a:r>
            <a:endParaRPr lang="en-US" altLang="ja-JP" dirty="0" smtClean="0">
              <a:solidFill>
                <a:schemeClr val="tx1">
                  <a:lumMod val="65000"/>
                  <a:lumOff val="35000"/>
                </a:schemeClr>
              </a:solidFill>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14</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b="1" dirty="0" smtClean="0"/>
              <a:t>mmap</a:t>
            </a:r>
            <a:r>
              <a:rPr lang="en-US" altLang="ja-JP" dirty="0" smtClean="0"/>
              <a:t>() </a:t>
            </a:r>
            <a:r>
              <a:rPr lang="ja-JP" altLang="en-US" dirty="0" smtClean="0"/>
              <a:t>は成功するとマップされた領域へのポインタを返す。失敗すると値 </a:t>
            </a:r>
            <a:r>
              <a:rPr lang="en-US" altLang="ja-JP" b="1" dirty="0" smtClean="0"/>
              <a:t>MAP_FAILED</a:t>
            </a:r>
            <a:r>
              <a:rPr lang="ja-JP" altLang="en-US" dirty="0" smtClean="0"/>
              <a:t> </a:t>
            </a:r>
            <a:r>
              <a:rPr lang="en-US" altLang="ja-JP" dirty="0" smtClean="0"/>
              <a:t>(</a:t>
            </a:r>
            <a:r>
              <a:rPr lang="ja-JP" altLang="en-US" dirty="0" smtClean="0"/>
              <a:t>つまり </a:t>
            </a:r>
            <a:r>
              <a:rPr lang="en-US" altLang="ja-JP" i="1" dirty="0" smtClean="0"/>
              <a:t>(void *) -1)</a:t>
            </a:r>
            <a:r>
              <a:rPr lang="ja-JP" altLang="en-US" dirty="0" smtClean="0"/>
              <a:t> を返し， </a:t>
            </a:r>
            <a:r>
              <a:rPr lang="en-US" altLang="ja-JP" i="1" dirty="0" err="1" smtClean="0"/>
              <a:t>errno</a:t>
            </a:r>
            <a:r>
              <a:rPr lang="ja-JP" altLang="en-US" dirty="0" smtClean="0"/>
              <a:t> がエラーの内容にしたがってセットされる。 </a:t>
            </a:r>
            <a:r>
              <a:rPr lang="en-US" altLang="ja-JP" b="1" dirty="0" err="1" smtClean="0"/>
              <a:t>munmap</a:t>
            </a:r>
            <a:r>
              <a:rPr lang="en-US" altLang="ja-JP" dirty="0" smtClean="0"/>
              <a:t>() </a:t>
            </a:r>
            <a:r>
              <a:rPr lang="ja-JP" altLang="en-US" dirty="0" smtClean="0"/>
              <a:t>は成功すると </a:t>
            </a:r>
            <a:r>
              <a:rPr lang="en-US" altLang="ja-JP" dirty="0" smtClean="0"/>
              <a:t>0 </a:t>
            </a:r>
            <a:r>
              <a:rPr lang="ja-JP" altLang="en-US" dirty="0" smtClean="0"/>
              <a:t>を返す。失敗すると </a:t>
            </a:r>
            <a:r>
              <a:rPr lang="en-US" altLang="ja-JP" dirty="0" smtClean="0"/>
              <a:t>-1 </a:t>
            </a:r>
            <a:r>
              <a:rPr lang="ja-JP" altLang="en-US" dirty="0" smtClean="0"/>
              <a:t>を返し， </a:t>
            </a:r>
            <a:r>
              <a:rPr lang="en-US" altLang="ja-JP" i="1" dirty="0" err="1" smtClean="0"/>
              <a:t>errno</a:t>
            </a:r>
            <a:r>
              <a:rPr lang="ja-JP" altLang="en-US" dirty="0" smtClean="0"/>
              <a:t> がセットされる </a:t>
            </a:r>
            <a:r>
              <a:rPr lang="en-US" altLang="ja-JP" dirty="0" smtClean="0"/>
              <a:t>(</a:t>
            </a:r>
            <a:r>
              <a:rPr lang="ja-JP" altLang="en-US" dirty="0" smtClean="0"/>
              <a:t>多くの場合 </a:t>
            </a:r>
            <a:r>
              <a:rPr lang="en-US" altLang="ja-JP" b="1" dirty="0" smtClean="0"/>
              <a:t>EINVAL</a:t>
            </a:r>
            <a:r>
              <a:rPr lang="ja-JP" altLang="en-US" dirty="0" smtClean="0"/>
              <a:t> になるだろう</a:t>
            </a:r>
            <a:r>
              <a:rPr lang="en-US" altLang="ja-JP" dirty="0" smtClean="0"/>
              <a:t>)</a:t>
            </a:r>
            <a:r>
              <a:rPr lang="ja-JP" altLang="en-US" dirty="0" err="1" smtClean="0"/>
              <a:t>。</a:t>
            </a:r>
            <a:r>
              <a:rPr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412191C3-03F2-4A2F-8330-F4E1F46E74A0}"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9"/>
          <p:cNvGrpSpPr>
            <a:grpSpLocks/>
          </p:cNvGrpSpPr>
          <p:nvPr/>
        </p:nvGrpSpPr>
        <p:grpSpPr bwMode="auto">
          <a:xfrm>
            <a:off x="0" y="0"/>
            <a:ext cx="9144000" cy="6858000"/>
            <a:chOff x="0" y="0"/>
            <a:chExt cx="5760" cy="4320"/>
          </a:xfrm>
        </p:grpSpPr>
        <p:sp>
          <p:nvSpPr>
            <p:cNvPr id="5" name="Rectangle 3"/>
            <p:cNvSpPr>
              <a:spLocks noChangeArrowheads="1"/>
            </p:cNvSpPr>
            <p:nvPr/>
          </p:nvSpPr>
          <p:spPr bwMode="white">
            <a:xfrm>
              <a:off x="0" y="0"/>
              <a:ext cx="5760" cy="3024"/>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grpSp>
          <p:nvGrpSpPr>
            <p:cNvPr id="6" name="Group 17"/>
            <p:cNvGrpSpPr>
              <a:grpSpLocks/>
            </p:cNvGrpSpPr>
            <p:nvPr/>
          </p:nvGrpSpPr>
          <p:grpSpPr bwMode="auto">
            <a:xfrm>
              <a:off x="0" y="3024"/>
              <a:ext cx="5760" cy="1296"/>
              <a:chOff x="0" y="3024"/>
              <a:chExt cx="5760" cy="1296"/>
            </a:xfrm>
          </p:grpSpPr>
          <p:sp>
            <p:nvSpPr>
              <p:cNvPr id="7" name="Rectangle 5"/>
              <p:cNvSpPr>
                <a:spLocks noChangeArrowheads="1"/>
              </p:cNvSpPr>
              <p:nvPr/>
            </p:nvSpPr>
            <p:spPr bwMode="white">
              <a:xfrm>
                <a:off x="0" y="3024"/>
                <a:ext cx="5760" cy="336"/>
              </a:xfrm>
              <a:prstGeom prst="rect">
                <a:avLst/>
              </a:prstGeom>
              <a:gradFill rotWithShape="0">
                <a:gsLst>
                  <a:gs pos="0">
                    <a:schemeClr val="bg1"/>
                  </a:gs>
                  <a:gs pos="100000">
                    <a:schemeClr val="accent1"/>
                  </a:gs>
                </a:gsLst>
                <a:lin ang="540000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8" name="Rectangle 6"/>
              <p:cNvSpPr>
                <a:spLocks noChangeArrowheads="1"/>
              </p:cNvSpPr>
              <p:nvPr/>
            </p:nvSpPr>
            <p:spPr bwMode="white">
              <a:xfrm>
                <a:off x="0" y="3360"/>
                <a:ext cx="5760" cy="960"/>
              </a:xfrm>
              <a:prstGeom prst="rect">
                <a:avLst/>
              </a:prstGeom>
              <a:gradFill rotWithShape="0">
                <a:gsLst>
                  <a:gs pos="0">
                    <a:schemeClr val="accent1"/>
                  </a:gs>
                  <a:gs pos="100000">
                    <a:srgbClr val="FFFFFF"/>
                  </a:gs>
                </a:gsLst>
                <a:lin ang="540000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grpSp>
            <p:nvGrpSpPr>
              <p:cNvPr id="9" name="Group 7"/>
              <p:cNvGrpSpPr>
                <a:grpSpLocks/>
              </p:cNvGrpSpPr>
              <p:nvPr/>
            </p:nvGrpSpPr>
            <p:grpSpPr bwMode="auto">
              <a:xfrm>
                <a:off x="2928" y="3216"/>
                <a:ext cx="2832" cy="1104"/>
                <a:chOff x="4080" y="3622"/>
                <a:chExt cx="1680" cy="698"/>
              </a:xfrm>
            </p:grpSpPr>
            <p:sp>
              <p:nvSpPr>
                <p:cNvPr id="10" name="Freeform 8"/>
                <p:cNvSpPr>
                  <a:spLocks/>
                </p:cNvSpPr>
                <p:nvPr/>
              </p:nvSpPr>
              <p:spPr bwMode="auto">
                <a:xfrm>
                  <a:off x="4094" y="3622"/>
                  <a:ext cx="1666" cy="698"/>
                </a:xfrm>
                <a:custGeom>
                  <a:avLst/>
                  <a:gdLst/>
                  <a:ahLst/>
                  <a:cxnLst>
                    <a:cxn ang="0">
                      <a:pos x="0" y="698"/>
                    </a:cxn>
                    <a:cxn ang="0">
                      <a:pos x="458" y="436"/>
                    </a:cxn>
                    <a:cxn ang="0">
                      <a:pos x="744" y="214"/>
                    </a:cxn>
                    <a:cxn ang="0">
                      <a:pos x="910" y="46"/>
                    </a:cxn>
                    <a:cxn ang="0">
                      <a:pos x="944" y="10"/>
                    </a:cxn>
                    <a:cxn ang="0">
                      <a:pos x="974" y="0"/>
                    </a:cxn>
                    <a:cxn ang="0">
                      <a:pos x="1008" y="2"/>
                    </a:cxn>
                    <a:cxn ang="0">
                      <a:pos x="1038" y="15"/>
                    </a:cxn>
                    <a:cxn ang="0">
                      <a:pos x="1110" y="164"/>
                    </a:cxn>
                    <a:cxn ang="0">
                      <a:pos x="1214" y="292"/>
                    </a:cxn>
                    <a:cxn ang="0">
                      <a:pos x="1480" y="482"/>
                    </a:cxn>
                    <a:cxn ang="0">
                      <a:pos x="1666" y="600"/>
                    </a:cxn>
                    <a:cxn ang="0">
                      <a:pos x="1666" y="698"/>
                    </a:cxn>
                    <a:cxn ang="0">
                      <a:pos x="0" y="698"/>
                    </a:cxn>
                  </a:cxnLst>
                  <a:rect l="0" t="0" r="r" b="b"/>
                  <a:pathLst>
                    <a:path w="1666" h="698">
                      <a:moveTo>
                        <a:pt x="0" y="698"/>
                      </a:moveTo>
                      <a:lnTo>
                        <a:pt x="458" y="436"/>
                      </a:lnTo>
                      <a:lnTo>
                        <a:pt x="744" y="214"/>
                      </a:lnTo>
                      <a:lnTo>
                        <a:pt x="910" y="46"/>
                      </a:lnTo>
                      <a:lnTo>
                        <a:pt x="944" y="10"/>
                      </a:lnTo>
                      <a:lnTo>
                        <a:pt x="974" y="0"/>
                      </a:lnTo>
                      <a:lnTo>
                        <a:pt x="1008" y="2"/>
                      </a:lnTo>
                      <a:lnTo>
                        <a:pt x="1038" y="15"/>
                      </a:lnTo>
                      <a:lnTo>
                        <a:pt x="1110" y="164"/>
                      </a:lnTo>
                      <a:lnTo>
                        <a:pt x="1214" y="292"/>
                      </a:lnTo>
                      <a:lnTo>
                        <a:pt x="1480" y="482"/>
                      </a:lnTo>
                      <a:lnTo>
                        <a:pt x="1666" y="600"/>
                      </a:lnTo>
                      <a:lnTo>
                        <a:pt x="1666" y="698"/>
                      </a:lnTo>
                      <a:lnTo>
                        <a:pt x="0" y="698"/>
                      </a:lnTo>
                      <a:close/>
                    </a:path>
                  </a:pathLst>
                </a:custGeom>
                <a:gradFill rotWithShape="0">
                  <a:gsLst>
                    <a:gs pos="0">
                      <a:srgbClr val="BCA392">
                        <a:gamma/>
                        <a:tint val="0"/>
                        <a:invGamma/>
                      </a:srgbClr>
                    </a:gs>
                    <a:gs pos="50000">
                      <a:srgbClr val="BCA392"/>
                    </a:gs>
                    <a:gs pos="100000">
                      <a:srgbClr val="BCA392">
                        <a:gamma/>
                        <a:tint val="0"/>
                        <a:invGamma/>
                      </a:srgbClr>
                    </a:gs>
                  </a:gsLst>
                  <a:lin ang="5400000" scaled="1"/>
                </a:gradFill>
                <a:ln w="9525">
                  <a:noFill/>
                  <a:round/>
                  <a:headEnd/>
                  <a:tailEnd/>
                </a:ln>
                <a:effectLst/>
              </p:spPr>
              <p:txBody>
                <a:bodyPr wrap="none" anchor="ctr"/>
                <a:lstStyle/>
                <a:p>
                  <a:pPr>
                    <a:defRPr/>
                  </a:pPr>
                  <a:endParaRPr lang="ja-JP" altLang="en-US">
                    <a:ea typeface="ＭＳ Ｐゴシック" pitchFamily="50" charset="-128"/>
                  </a:endParaRPr>
                </a:p>
              </p:txBody>
            </p:sp>
            <p:grpSp>
              <p:nvGrpSpPr>
                <p:cNvPr id="11" name="Group 9"/>
                <p:cNvGrpSpPr>
                  <a:grpSpLocks/>
                </p:cNvGrpSpPr>
                <p:nvPr/>
              </p:nvGrpSpPr>
              <p:grpSpPr bwMode="auto">
                <a:xfrm>
                  <a:off x="4080" y="3643"/>
                  <a:ext cx="1680" cy="623"/>
                  <a:chOff x="4080" y="3643"/>
                  <a:chExt cx="1680" cy="623"/>
                </a:xfrm>
              </p:grpSpPr>
              <p:sp>
                <p:nvSpPr>
                  <p:cNvPr id="12" name="Freeform 10"/>
                  <p:cNvSpPr>
                    <a:spLocks/>
                  </p:cNvSpPr>
                  <p:nvPr/>
                </p:nvSpPr>
                <p:spPr bwMode="auto">
                  <a:xfrm>
                    <a:off x="5138" y="3643"/>
                    <a:ext cx="622" cy="611"/>
                  </a:xfrm>
                  <a:custGeom>
                    <a:avLst/>
                    <a:gdLst/>
                    <a:ahLst/>
                    <a:cxnLst>
                      <a:cxn ang="0">
                        <a:pos x="134" y="255"/>
                      </a:cxn>
                      <a:cxn ang="0">
                        <a:pos x="224" y="341"/>
                      </a:cxn>
                      <a:cxn ang="0">
                        <a:pos x="322" y="418"/>
                      </a:cxn>
                      <a:cxn ang="0">
                        <a:pos x="328" y="425"/>
                      </a:cxn>
                      <a:cxn ang="0">
                        <a:pos x="335" y="431"/>
                      </a:cxn>
                      <a:cxn ang="0">
                        <a:pos x="349" y="443"/>
                      </a:cxn>
                      <a:cxn ang="0">
                        <a:pos x="399" y="478"/>
                      </a:cxn>
                      <a:cxn ang="0">
                        <a:pos x="562" y="577"/>
                      </a:cxn>
                      <a:cxn ang="0">
                        <a:pos x="598" y="595"/>
                      </a:cxn>
                      <a:cxn ang="0">
                        <a:pos x="622" y="611"/>
                      </a:cxn>
                      <a:cxn ang="0">
                        <a:pos x="622" y="547"/>
                      </a:cxn>
                      <a:cxn ang="0">
                        <a:pos x="590" y="531"/>
                      </a:cxn>
                      <a:cxn ang="0">
                        <a:pos x="501" y="467"/>
                      </a:cxn>
                      <a:cxn ang="0">
                        <a:pos x="477" y="452"/>
                      </a:cxn>
                      <a:cxn ang="0">
                        <a:pos x="464" y="445"/>
                      </a:cxn>
                      <a:cxn ang="0">
                        <a:pos x="458" y="443"/>
                      </a:cxn>
                      <a:cxn ang="0">
                        <a:pos x="452" y="441"/>
                      </a:cxn>
                      <a:cxn ang="0">
                        <a:pos x="214" y="276"/>
                      </a:cxn>
                      <a:cxn ang="0">
                        <a:pos x="115" y="181"/>
                      </a:cxn>
                      <a:cxn ang="0">
                        <a:pos x="69" y="125"/>
                      </a:cxn>
                      <a:cxn ang="0">
                        <a:pos x="30" y="64"/>
                      </a:cxn>
                      <a:cxn ang="0">
                        <a:pos x="9" y="21"/>
                      </a:cxn>
                      <a:cxn ang="0">
                        <a:pos x="3" y="7"/>
                      </a:cxn>
                      <a:cxn ang="0">
                        <a:pos x="2" y="4"/>
                      </a:cxn>
                      <a:cxn ang="0">
                        <a:pos x="1" y="1"/>
                      </a:cxn>
                      <a:cxn ang="0">
                        <a:pos x="1"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1" y="2"/>
                      </a:cxn>
                      <a:cxn ang="0">
                        <a:pos x="1" y="3"/>
                      </a:cxn>
                      <a:cxn ang="0">
                        <a:pos x="5" y="15"/>
                      </a:cxn>
                      <a:cxn ang="0">
                        <a:pos x="23" y="65"/>
                      </a:cxn>
                      <a:cxn ang="0">
                        <a:pos x="52" y="129"/>
                      </a:cxn>
                      <a:cxn ang="0">
                        <a:pos x="87" y="190"/>
                      </a:cxn>
                      <a:cxn ang="0">
                        <a:pos x="109" y="224"/>
                      </a:cxn>
                      <a:cxn ang="0">
                        <a:pos x="134" y="255"/>
                      </a:cxn>
                    </a:cxnLst>
                    <a:rect l="0" t="0" r="r" b="b"/>
                    <a:pathLst>
                      <a:path w="622" h="611">
                        <a:moveTo>
                          <a:pt x="134" y="255"/>
                        </a:moveTo>
                        <a:lnTo>
                          <a:pt x="224" y="341"/>
                        </a:lnTo>
                        <a:lnTo>
                          <a:pt x="322" y="418"/>
                        </a:lnTo>
                        <a:lnTo>
                          <a:pt x="328" y="425"/>
                        </a:lnTo>
                        <a:lnTo>
                          <a:pt x="335" y="431"/>
                        </a:lnTo>
                        <a:lnTo>
                          <a:pt x="349" y="443"/>
                        </a:lnTo>
                        <a:lnTo>
                          <a:pt x="399" y="478"/>
                        </a:lnTo>
                        <a:lnTo>
                          <a:pt x="562" y="577"/>
                        </a:lnTo>
                        <a:lnTo>
                          <a:pt x="598" y="595"/>
                        </a:lnTo>
                        <a:lnTo>
                          <a:pt x="622" y="611"/>
                        </a:lnTo>
                        <a:lnTo>
                          <a:pt x="622" y="547"/>
                        </a:lnTo>
                        <a:lnTo>
                          <a:pt x="590" y="531"/>
                        </a:lnTo>
                        <a:lnTo>
                          <a:pt x="501" y="467"/>
                        </a:lnTo>
                        <a:lnTo>
                          <a:pt x="477" y="452"/>
                        </a:lnTo>
                        <a:lnTo>
                          <a:pt x="464" y="445"/>
                        </a:lnTo>
                        <a:lnTo>
                          <a:pt x="458" y="443"/>
                        </a:lnTo>
                        <a:lnTo>
                          <a:pt x="452" y="441"/>
                        </a:lnTo>
                        <a:lnTo>
                          <a:pt x="214" y="276"/>
                        </a:lnTo>
                        <a:lnTo>
                          <a:pt x="115" y="181"/>
                        </a:lnTo>
                        <a:lnTo>
                          <a:pt x="69" y="125"/>
                        </a:lnTo>
                        <a:lnTo>
                          <a:pt x="30" y="64"/>
                        </a:lnTo>
                        <a:lnTo>
                          <a:pt x="9" y="21"/>
                        </a:lnTo>
                        <a:lnTo>
                          <a:pt x="3" y="7"/>
                        </a:lnTo>
                        <a:lnTo>
                          <a:pt x="2" y="4"/>
                        </a:lnTo>
                        <a:lnTo>
                          <a:pt x="1" y="1"/>
                        </a:lnTo>
                        <a:lnTo>
                          <a:pt x="1"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1"/>
                        </a:lnTo>
                        <a:lnTo>
                          <a:pt x="0" y="1"/>
                        </a:lnTo>
                        <a:lnTo>
                          <a:pt x="1" y="2"/>
                        </a:lnTo>
                        <a:lnTo>
                          <a:pt x="1" y="3"/>
                        </a:lnTo>
                        <a:lnTo>
                          <a:pt x="5" y="15"/>
                        </a:lnTo>
                        <a:lnTo>
                          <a:pt x="23" y="65"/>
                        </a:lnTo>
                        <a:lnTo>
                          <a:pt x="52" y="129"/>
                        </a:lnTo>
                        <a:lnTo>
                          <a:pt x="87" y="190"/>
                        </a:lnTo>
                        <a:lnTo>
                          <a:pt x="109" y="224"/>
                        </a:lnTo>
                        <a:lnTo>
                          <a:pt x="134" y="255"/>
                        </a:lnTo>
                        <a:close/>
                      </a:path>
                    </a:pathLst>
                  </a:custGeom>
                  <a:gradFill rotWithShape="0">
                    <a:gsLst>
                      <a:gs pos="0">
                        <a:srgbClr val="6B5653"/>
                      </a:gs>
                      <a:gs pos="100000">
                        <a:srgbClr val="6B5653">
                          <a:gamma/>
                          <a:tint val="0"/>
                          <a:invGamma/>
                        </a:srgbClr>
                      </a:gs>
                    </a:gsLst>
                    <a:lin ang="2700000" scaled="1"/>
                  </a:gradFill>
                  <a:ln w="9525">
                    <a:noFill/>
                    <a:round/>
                    <a:headEnd/>
                    <a:tailEnd/>
                  </a:ln>
                </p:spPr>
                <p:txBody>
                  <a:bodyPr/>
                  <a:lstStyle/>
                  <a:p>
                    <a:pPr>
                      <a:defRPr/>
                    </a:pPr>
                    <a:endParaRPr lang="ja-JP" altLang="en-US">
                      <a:ea typeface="ＭＳ Ｐゴシック" pitchFamily="50" charset="-128"/>
                    </a:endParaRPr>
                  </a:p>
                </p:txBody>
              </p:sp>
              <p:sp>
                <p:nvSpPr>
                  <p:cNvPr id="13" name="Freeform 11"/>
                  <p:cNvSpPr>
                    <a:spLocks/>
                  </p:cNvSpPr>
                  <p:nvPr/>
                </p:nvSpPr>
                <p:spPr bwMode="auto">
                  <a:xfrm>
                    <a:off x="4080" y="3675"/>
                    <a:ext cx="917" cy="591"/>
                  </a:xfrm>
                  <a:custGeom>
                    <a:avLst/>
                    <a:gdLst/>
                    <a:ahLst/>
                    <a:cxnLst>
                      <a:cxn ang="0">
                        <a:pos x="1932" y="1087"/>
                      </a:cxn>
                      <a:cxn ang="0">
                        <a:pos x="1860" y="1115"/>
                      </a:cxn>
                      <a:cxn ang="0">
                        <a:pos x="1572" y="1272"/>
                      </a:cxn>
                      <a:cxn ang="0">
                        <a:pos x="572" y="1700"/>
                      </a:cxn>
                      <a:cxn ang="0">
                        <a:pos x="152" y="1853"/>
                      </a:cxn>
                      <a:cxn ang="0">
                        <a:pos x="75" y="1884"/>
                      </a:cxn>
                      <a:cxn ang="0">
                        <a:pos x="43" y="1907"/>
                      </a:cxn>
                      <a:cxn ang="0">
                        <a:pos x="29" y="1922"/>
                      </a:cxn>
                      <a:cxn ang="0">
                        <a:pos x="17" y="1942"/>
                      </a:cxn>
                      <a:cxn ang="0">
                        <a:pos x="0" y="1988"/>
                      </a:cxn>
                      <a:cxn ang="0">
                        <a:pos x="38" y="2016"/>
                      </a:cxn>
                      <a:cxn ang="0">
                        <a:pos x="80" y="2034"/>
                      </a:cxn>
                      <a:cxn ang="0">
                        <a:pos x="171" y="2051"/>
                      </a:cxn>
                      <a:cxn ang="0">
                        <a:pos x="234" y="2053"/>
                      </a:cxn>
                      <a:cxn ang="0">
                        <a:pos x="462" y="2031"/>
                      </a:cxn>
                      <a:cxn ang="0">
                        <a:pos x="894" y="1901"/>
                      </a:cxn>
                      <a:cxn ang="0">
                        <a:pos x="1544" y="1584"/>
                      </a:cxn>
                      <a:cxn ang="0">
                        <a:pos x="1636" y="1522"/>
                      </a:cxn>
                      <a:cxn ang="0">
                        <a:pos x="1663" y="1497"/>
                      </a:cxn>
                      <a:cxn ang="0">
                        <a:pos x="3052" y="423"/>
                      </a:cxn>
                      <a:cxn ang="0">
                        <a:pos x="3398" y="27"/>
                      </a:cxn>
                      <a:cxn ang="0">
                        <a:pos x="3408" y="9"/>
                      </a:cxn>
                      <a:cxn ang="0">
                        <a:pos x="3410" y="5"/>
                      </a:cxn>
                      <a:cxn ang="0">
                        <a:pos x="3410" y="2"/>
                      </a:cxn>
                      <a:cxn ang="0">
                        <a:pos x="3410" y="1"/>
                      </a:cxn>
                      <a:cxn ang="0">
                        <a:pos x="3410" y="1"/>
                      </a:cxn>
                      <a:cxn ang="0">
                        <a:pos x="3410" y="1"/>
                      </a:cxn>
                      <a:cxn ang="0">
                        <a:pos x="3410" y="0"/>
                      </a:cxn>
                      <a:cxn ang="0">
                        <a:pos x="3409" y="0"/>
                      </a:cxn>
                      <a:cxn ang="0">
                        <a:pos x="3409" y="0"/>
                      </a:cxn>
                      <a:cxn ang="0">
                        <a:pos x="3409" y="0"/>
                      </a:cxn>
                      <a:cxn ang="0">
                        <a:pos x="3408" y="0"/>
                      </a:cxn>
                      <a:cxn ang="0">
                        <a:pos x="3407" y="0"/>
                      </a:cxn>
                      <a:cxn ang="0">
                        <a:pos x="3404" y="1"/>
                      </a:cxn>
                      <a:cxn ang="0">
                        <a:pos x="3394" y="10"/>
                      </a:cxn>
                      <a:cxn ang="0">
                        <a:pos x="3154" y="217"/>
                      </a:cxn>
                    </a:cxnLst>
                    <a:rect l="0" t="0" r="r" b="b"/>
                    <a:pathLst>
                      <a:path w="3410" h="2056">
                        <a:moveTo>
                          <a:pt x="2643" y="605"/>
                        </a:moveTo>
                        <a:lnTo>
                          <a:pt x="1932" y="1087"/>
                        </a:lnTo>
                        <a:lnTo>
                          <a:pt x="1896" y="1099"/>
                        </a:lnTo>
                        <a:lnTo>
                          <a:pt x="1860" y="1115"/>
                        </a:lnTo>
                        <a:lnTo>
                          <a:pt x="1793" y="1151"/>
                        </a:lnTo>
                        <a:lnTo>
                          <a:pt x="1572" y="1272"/>
                        </a:lnTo>
                        <a:lnTo>
                          <a:pt x="912" y="1615"/>
                        </a:lnTo>
                        <a:lnTo>
                          <a:pt x="572" y="1700"/>
                        </a:lnTo>
                        <a:lnTo>
                          <a:pt x="240" y="1814"/>
                        </a:lnTo>
                        <a:lnTo>
                          <a:pt x="152" y="1853"/>
                        </a:lnTo>
                        <a:lnTo>
                          <a:pt x="113" y="1868"/>
                        </a:lnTo>
                        <a:lnTo>
                          <a:pt x="75" y="1884"/>
                        </a:lnTo>
                        <a:lnTo>
                          <a:pt x="58" y="1895"/>
                        </a:lnTo>
                        <a:lnTo>
                          <a:pt x="43" y="1907"/>
                        </a:lnTo>
                        <a:lnTo>
                          <a:pt x="36" y="1914"/>
                        </a:lnTo>
                        <a:lnTo>
                          <a:pt x="29" y="1922"/>
                        </a:lnTo>
                        <a:lnTo>
                          <a:pt x="23" y="1931"/>
                        </a:lnTo>
                        <a:lnTo>
                          <a:pt x="17" y="1942"/>
                        </a:lnTo>
                        <a:lnTo>
                          <a:pt x="8" y="1964"/>
                        </a:lnTo>
                        <a:lnTo>
                          <a:pt x="0" y="1988"/>
                        </a:lnTo>
                        <a:lnTo>
                          <a:pt x="18" y="2003"/>
                        </a:lnTo>
                        <a:lnTo>
                          <a:pt x="38" y="2016"/>
                        </a:lnTo>
                        <a:lnTo>
                          <a:pt x="59" y="2026"/>
                        </a:lnTo>
                        <a:lnTo>
                          <a:pt x="80" y="2034"/>
                        </a:lnTo>
                        <a:lnTo>
                          <a:pt x="125" y="2046"/>
                        </a:lnTo>
                        <a:lnTo>
                          <a:pt x="171" y="2051"/>
                        </a:lnTo>
                        <a:lnTo>
                          <a:pt x="213" y="2051"/>
                        </a:lnTo>
                        <a:lnTo>
                          <a:pt x="234" y="2053"/>
                        </a:lnTo>
                        <a:lnTo>
                          <a:pt x="255" y="2056"/>
                        </a:lnTo>
                        <a:lnTo>
                          <a:pt x="462" y="2031"/>
                        </a:lnTo>
                        <a:lnTo>
                          <a:pt x="665" y="1983"/>
                        </a:lnTo>
                        <a:lnTo>
                          <a:pt x="894" y="1901"/>
                        </a:lnTo>
                        <a:lnTo>
                          <a:pt x="1289" y="1725"/>
                        </a:lnTo>
                        <a:lnTo>
                          <a:pt x="1544" y="1584"/>
                        </a:lnTo>
                        <a:lnTo>
                          <a:pt x="1607" y="1545"/>
                        </a:lnTo>
                        <a:lnTo>
                          <a:pt x="1636" y="1522"/>
                        </a:lnTo>
                        <a:lnTo>
                          <a:pt x="1650" y="1509"/>
                        </a:lnTo>
                        <a:lnTo>
                          <a:pt x="1663" y="1497"/>
                        </a:lnTo>
                        <a:lnTo>
                          <a:pt x="2545" y="866"/>
                        </a:lnTo>
                        <a:lnTo>
                          <a:pt x="3052" y="423"/>
                        </a:lnTo>
                        <a:lnTo>
                          <a:pt x="3339" y="108"/>
                        </a:lnTo>
                        <a:lnTo>
                          <a:pt x="3398" y="27"/>
                        </a:lnTo>
                        <a:lnTo>
                          <a:pt x="3406" y="14"/>
                        </a:lnTo>
                        <a:lnTo>
                          <a:pt x="3408" y="9"/>
                        </a:lnTo>
                        <a:lnTo>
                          <a:pt x="3410" y="6"/>
                        </a:lnTo>
                        <a:lnTo>
                          <a:pt x="3410" y="5"/>
                        </a:lnTo>
                        <a:lnTo>
                          <a:pt x="3410" y="3"/>
                        </a:lnTo>
                        <a:lnTo>
                          <a:pt x="3410" y="2"/>
                        </a:lnTo>
                        <a:lnTo>
                          <a:pt x="3410" y="2"/>
                        </a:lnTo>
                        <a:lnTo>
                          <a:pt x="3410" y="1"/>
                        </a:lnTo>
                        <a:lnTo>
                          <a:pt x="3410" y="1"/>
                        </a:lnTo>
                        <a:lnTo>
                          <a:pt x="3410" y="1"/>
                        </a:lnTo>
                        <a:lnTo>
                          <a:pt x="3410" y="1"/>
                        </a:lnTo>
                        <a:lnTo>
                          <a:pt x="3410" y="1"/>
                        </a:lnTo>
                        <a:lnTo>
                          <a:pt x="3410" y="0"/>
                        </a:lnTo>
                        <a:lnTo>
                          <a:pt x="3410" y="0"/>
                        </a:lnTo>
                        <a:lnTo>
                          <a:pt x="3410" y="0"/>
                        </a:lnTo>
                        <a:lnTo>
                          <a:pt x="3409" y="0"/>
                        </a:lnTo>
                        <a:lnTo>
                          <a:pt x="3409" y="0"/>
                        </a:lnTo>
                        <a:lnTo>
                          <a:pt x="3409" y="0"/>
                        </a:lnTo>
                        <a:lnTo>
                          <a:pt x="3409" y="0"/>
                        </a:lnTo>
                        <a:lnTo>
                          <a:pt x="3409" y="0"/>
                        </a:lnTo>
                        <a:lnTo>
                          <a:pt x="3409" y="0"/>
                        </a:lnTo>
                        <a:lnTo>
                          <a:pt x="3408" y="0"/>
                        </a:lnTo>
                        <a:lnTo>
                          <a:pt x="3408" y="0"/>
                        </a:lnTo>
                        <a:lnTo>
                          <a:pt x="3407" y="0"/>
                        </a:lnTo>
                        <a:lnTo>
                          <a:pt x="3406" y="1"/>
                        </a:lnTo>
                        <a:lnTo>
                          <a:pt x="3404" y="1"/>
                        </a:lnTo>
                        <a:lnTo>
                          <a:pt x="3401" y="3"/>
                        </a:lnTo>
                        <a:lnTo>
                          <a:pt x="3394" y="10"/>
                        </a:lnTo>
                        <a:lnTo>
                          <a:pt x="3349" y="48"/>
                        </a:lnTo>
                        <a:lnTo>
                          <a:pt x="3154" y="217"/>
                        </a:lnTo>
                        <a:lnTo>
                          <a:pt x="2643" y="605"/>
                        </a:lnTo>
                        <a:close/>
                      </a:path>
                    </a:pathLst>
                  </a:custGeom>
                  <a:gradFill rotWithShape="0">
                    <a:gsLst>
                      <a:gs pos="0">
                        <a:srgbClr val="6B5653">
                          <a:gamma/>
                          <a:tint val="0"/>
                          <a:invGamma/>
                        </a:srgbClr>
                      </a:gs>
                      <a:gs pos="100000">
                        <a:srgbClr val="6B5653"/>
                      </a:gs>
                    </a:gsLst>
                    <a:lin ang="18900000" scaled="1"/>
                  </a:gradFill>
                  <a:ln w="9525">
                    <a:noFill/>
                    <a:round/>
                    <a:headEnd/>
                    <a:tailEnd/>
                  </a:ln>
                </p:spPr>
                <p:txBody>
                  <a:bodyPr/>
                  <a:lstStyle/>
                  <a:p>
                    <a:pPr>
                      <a:defRPr/>
                    </a:pPr>
                    <a:endParaRPr lang="ja-JP" altLang="en-US">
                      <a:ea typeface="ＭＳ Ｐゴシック" pitchFamily="50" charset="-128"/>
                    </a:endParaRPr>
                  </a:p>
                </p:txBody>
              </p:sp>
            </p:grpSp>
          </p:grpSp>
        </p:grpSp>
      </p:grpSp>
      <p:sp>
        <p:nvSpPr>
          <p:cNvPr id="7180" name="Rectangle 12"/>
          <p:cNvSpPr>
            <a:spLocks noGrp="1" noChangeArrowheads="1"/>
          </p:cNvSpPr>
          <p:nvPr>
            <p:ph type="ctrTitle"/>
          </p:nvPr>
        </p:nvSpPr>
        <p:spPr>
          <a:xfrm>
            <a:off x="685800" y="2286000"/>
            <a:ext cx="7772400" cy="1143000"/>
          </a:xfrm>
        </p:spPr>
        <p:txBody>
          <a:bodyPr/>
          <a:lstStyle>
            <a:lvl1pPr>
              <a:defRPr/>
            </a:lvl1pPr>
          </a:lstStyle>
          <a:p>
            <a:r>
              <a:rPr lang="ja-JP" altLang="en-US"/>
              <a:t>マスタ タイトルの書式設定</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4" name="Rectangle 14"/>
          <p:cNvSpPr>
            <a:spLocks noGrp="1" noChangeArrowheads="1"/>
          </p:cNvSpPr>
          <p:nvPr>
            <p:ph type="dt" sz="half" idx="10"/>
          </p:nvPr>
        </p:nvSpPr>
        <p:spPr/>
        <p:txBody>
          <a:bodyPr/>
          <a:lstStyle>
            <a:lvl1pPr>
              <a:defRPr/>
            </a:lvl1pPr>
          </a:lstStyle>
          <a:p>
            <a:pPr>
              <a:defRPr/>
            </a:pPr>
            <a:endParaRPr lang="en-US" altLang="ja-JP"/>
          </a:p>
        </p:txBody>
      </p:sp>
      <p:sp>
        <p:nvSpPr>
          <p:cNvPr id="15" name="Rectangle 15"/>
          <p:cNvSpPr>
            <a:spLocks noGrp="1" noChangeArrowheads="1"/>
          </p:cNvSpPr>
          <p:nvPr>
            <p:ph type="ftr" sz="quarter" idx="11"/>
          </p:nvPr>
        </p:nvSpPr>
        <p:spPr/>
        <p:txBody>
          <a:bodyPr/>
          <a:lstStyle>
            <a:lvl1pPr>
              <a:defRPr/>
            </a:lvl1pPr>
          </a:lstStyle>
          <a:p>
            <a:pPr>
              <a:defRPr/>
            </a:pPr>
            <a:endParaRPr lang="en-US" altLang="ja-JP"/>
          </a:p>
        </p:txBody>
      </p:sp>
      <p:sp>
        <p:nvSpPr>
          <p:cNvPr id="16" name="Rectangle 16"/>
          <p:cNvSpPr>
            <a:spLocks noGrp="1" noChangeArrowheads="1"/>
          </p:cNvSpPr>
          <p:nvPr>
            <p:ph type="sldNum" sz="quarter" idx="12"/>
          </p:nvPr>
        </p:nvSpPr>
        <p:spPr/>
        <p:txBody>
          <a:bodyPr/>
          <a:lstStyle>
            <a:lvl1pPr>
              <a:defRPr/>
            </a:lvl1pPr>
          </a:lstStyle>
          <a:p>
            <a:pPr>
              <a:defRPr/>
            </a:pPr>
            <a:fld id="{7201F23E-5FBC-439C-91BB-D3D6C1A59C3D}"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106A39-EE74-43DA-A6BB-BA78C5274403}"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FE58D37-390D-49CC-89A9-4F2299DECB37}"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9" name="正方形/長方形 8"/>
          <p:cNvSpPr/>
          <p:nvPr userDrawn="1"/>
        </p:nvSpPr>
        <p:spPr>
          <a:xfrm>
            <a:off x="0" y="0"/>
            <a:ext cx="9144000" cy="8572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a:xfrm>
            <a:off x="214282" y="1000108"/>
            <a:ext cx="8715436" cy="4857784"/>
          </a:xfrm>
        </p:spPr>
        <p:txBody>
          <a:bodyPr/>
          <a:lstStyle>
            <a:lvl1pPr marL="268288" indent="-268288">
              <a:buClr>
                <a:srgbClr val="663300"/>
              </a:buClr>
              <a:buSzPct val="80000"/>
              <a:buFont typeface="Wingdings" pitchFamily="2" charset="2"/>
              <a:buChar char="n"/>
              <a:defRPr>
                <a:latin typeface="メイリオ" pitchFamily="50" charset="-128"/>
                <a:ea typeface="メイリオ" pitchFamily="50" charset="-128"/>
              </a:defRPr>
            </a:lvl1pPr>
            <a:lvl2pPr>
              <a:buClr>
                <a:srgbClr val="CC6600"/>
              </a:buClr>
              <a:buSzPct val="80000"/>
              <a:buFont typeface="Wingdings" pitchFamily="2" charset="2"/>
              <a:buChar char="u"/>
              <a:defRPr>
                <a:solidFill>
                  <a:schemeClr val="tx1"/>
                </a:solidFill>
                <a:latin typeface="メイリオ" pitchFamily="50" charset="-128"/>
                <a:ea typeface="メイリオ" pitchFamily="50" charset="-128"/>
              </a:defRPr>
            </a:lvl2pPr>
            <a:lvl3pPr>
              <a:buClr>
                <a:srgbClr val="663300"/>
              </a:buClr>
              <a:buSzPct val="80000"/>
              <a:buFont typeface="Wingdings" pitchFamily="2" charset="2"/>
              <a:buChar char="p"/>
              <a:defRPr>
                <a:latin typeface="メイリオ" pitchFamily="50" charset="-128"/>
                <a:ea typeface="メイリオ" pitchFamily="50" charset="-128"/>
              </a:defRPr>
            </a:lvl3pPr>
            <a:lvl4pPr>
              <a:defRPr>
                <a:latin typeface="メイリオ" pitchFamily="50" charset="-128"/>
                <a:ea typeface="メイリオ" pitchFamily="50" charset="-128"/>
              </a:defRPr>
            </a:lvl4pPr>
            <a:lvl5pPr>
              <a:defRPr>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33AC6FA7-5DD3-4446-9E3B-68C6345F8D1D}" type="slidenum">
              <a:rPr lang="ja-JP" altLang="en-US"/>
              <a:pPr>
                <a:defRPr/>
              </a:pPr>
              <a:t>&lt;#&gt;</a:t>
            </a:fld>
            <a:endParaRPr lang="en-US" altLang="ja-JP"/>
          </a:p>
        </p:txBody>
      </p:sp>
      <p:sp>
        <p:nvSpPr>
          <p:cNvPr id="8" name="Rectangle 2"/>
          <p:cNvSpPr>
            <a:spLocks noGrp="1" noChangeArrowheads="1"/>
          </p:cNvSpPr>
          <p:nvPr>
            <p:ph type="title"/>
          </p:nvPr>
        </p:nvSpPr>
        <p:spPr bwMode="auto">
          <a:xfrm>
            <a:off x="0" y="-16"/>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chemeClr val="bg1"/>
                </a:solidFill>
              </a:defRPr>
            </a:lvl1pPr>
          </a:lstStyle>
          <a:p>
            <a:pPr lvl="0"/>
            <a:r>
              <a:rPr lang="ja-JP" altLang="en-US" dirty="0" smtClean="0"/>
              <a:t>マスタ タイトルの書式設定</a:t>
            </a:r>
          </a:p>
        </p:txBody>
      </p:sp>
      <p:sp>
        <p:nvSpPr>
          <p:cNvPr id="10" name="正方形/長方形 9"/>
          <p:cNvSpPr/>
          <p:nvPr userDrawn="1"/>
        </p:nvSpPr>
        <p:spPr>
          <a:xfrm>
            <a:off x="71438" y="25695"/>
            <a:ext cx="9001156" cy="45719"/>
          </a:xfrm>
          <a:prstGeom prst="rect">
            <a:avLst/>
          </a:prstGeom>
          <a:gradFill flip="none" rotWithShape="1">
            <a:gsLst>
              <a:gs pos="0">
                <a:srgbClr val="FFC000">
                  <a:alpha val="0"/>
                </a:srgbClr>
              </a:gs>
              <a:gs pos="10000">
                <a:srgbClr val="FFC000"/>
              </a:gs>
              <a:gs pos="10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userDrawn="1"/>
        </p:nvSpPr>
        <p:spPr>
          <a:xfrm>
            <a:off x="214282" y="6715148"/>
            <a:ext cx="8643998" cy="71438"/>
          </a:xfrm>
          <a:prstGeom prst="rect">
            <a:avLst/>
          </a:prstGeom>
          <a:gradFill flip="none" rotWithShape="1">
            <a:gsLst>
              <a:gs pos="0">
                <a:srgbClr val="800000">
                  <a:alpha val="0"/>
                </a:srgbClr>
              </a:gs>
              <a:gs pos="10000">
                <a:srgbClr val="800000">
                  <a:alpha val="50000"/>
                </a:srgbClr>
              </a:gs>
              <a:gs pos="100000">
                <a:srgbClr val="663300">
                  <a:alpha val="5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userDrawn="1"/>
        </p:nvSpPr>
        <p:spPr>
          <a:xfrm>
            <a:off x="5326961" y="6386476"/>
            <a:ext cx="3817071" cy="400110"/>
          </a:xfrm>
          <a:prstGeom prst="rect">
            <a:avLst/>
          </a:prstGeom>
          <a:noFill/>
        </p:spPr>
        <p:txBody>
          <a:bodyPr wrap="none" rtlCol="0">
            <a:spAutoFit/>
          </a:bodyPr>
          <a:lstStyle/>
          <a:p>
            <a:r>
              <a:rPr kumimoji="1" lang="en-US" altLang="ja-JP" sz="2000" b="0" dirty="0" smtClean="0">
                <a:solidFill>
                  <a:schemeClr val="tx1">
                    <a:lumMod val="85000"/>
                    <a:lumOff val="15000"/>
                  </a:schemeClr>
                </a:solidFill>
                <a:effectLst>
                  <a:glow rad="63500">
                    <a:schemeClr val="bg1">
                      <a:alpha val="40000"/>
                    </a:schemeClr>
                  </a:glow>
                  <a:outerShdw blurRad="50800" dist="38100" dir="2700000" algn="tl" rotWithShape="0">
                    <a:schemeClr val="bg1">
                      <a:alpha val="40000"/>
                    </a:schemeClr>
                  </a:outerShdw>
                </a:effectLst>
                <a:latin typeface="Century Gothic" pitchFamily="34" charset="0"/>
              </a:rPr>
              <a:t>http://funini.com/kei/mmap/</a:t>
            </a:r>
            <a:endParaRPr kumimoji="1" lang="ja-JP" altLang="en-US" sz="2000" b="0" dirty="0">
              <a:solidFill>
                <a:schemeClr val="tx1">
                  <a:lumMod val="85000"/>
                  <a:lumOff val="15000"/>
                </a:schemeClr>
              </a:solidFill>
              <a:effectLst>
                <a:glow rad="63500">
                  <a:schemeClr val="bg1">
                    <a:alpha val="40000"/>
                  </a:schemeClr>
                </a:glow>
                <a:outerShdw blurRad="50800" dist="38100" dir="2700000" algn="tl" rotWithShape="0">
                  <a:schemeClr val="bg1">
                    <a:alpha val="40000"/>
                  </a:schemeClr>
                </a:outerShdw>
              </a:effectLst>
              <a:latin typeface="Century Gothic"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C6D90D-BB56-4179-93CA-055CDBCCC6BF}"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189C53D-4FDA-4C15-878D-4FA86BB4C56E}"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A9B194A-A329-44B3-A6B1-802DEF21EEF9}"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A63AA51-AA68-4CF8-9F28-FF8EFC46F350}"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2B06179-C575-488C-BD71-5994DB43A4ED}"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86C5276-E120-4A1C-89E3-54D83DBA7F08}"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FC2489-E962-46E9-B35E-4891B744DE98}"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5" name="Rectangle 21"/>
          <p:cNvSpPr>
            <a:spLocks noChangeArrowheads="1"/>
          </p:cNvSpPr>
          <p:nvPr/>
        </p:nvSpPr>
        <p:spPr bwMode="auto">
          <a:xfrm>
            <a:off x="0" y="0"/>
            <a:ext cx="9144000" cy="5562600"/>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 name="Freeform 9"/>
          <p:cNvSpPr>
            <a:spLocks/>
          </p:cNvSpPr>
          <p:nvPr/>
        </p:nvSpPr>
        <p:spPr bwMode="auto">
          <a:xfrm>
            <a:off x="6499225" y="5749925"/>
            <a:ext cx="2644775" cy="1108075"/>
          </a:xfrm>
          <a:custGeom>
            <a:avLst/>
            <a:gdLst/>
            <a:ahLst/>
            <a:cxnLst>
              <a:cxn ang="0">
                <a:pos x="0" y="698"/>
              </a:cxn>
              <a:cxn ang="0">
                <a:pos x="458" y="436"/>
              </a:cxn>
              <a:cxn ang="0">
                <a:pos x="744" y="214"/>
              </a:cxn>
              <a:cxn ang="0">
                <a:pos x="910" y="46"/>
              </a:cxn>
              <a:cxn ang="0">
                <a:pos x="944" y="10"/>
              </a:cxn>
              <a:cxn ang="0">
                <a:pos x="974" y="0"/>
              </a:cxn>
              <a:cxn ang="0">
                <a:pos x="1008" y="2"/>
              </a:cxn>
              <a:cxn ang="0">
                <a:pos x="1038" y="15"/>
              </a:cxn>
              <a:cxn ang="0">
                <a:pos x="1110" y="164"/>
              </a:cxn>
              <a:cxn ang="0">
                <a:pos x="1214" y="292"/>
              </a:cxn>
              <a:cxn ang="0">
                <a:pos x="1480" y="482"/>
              </a:cxn>
              <a:cxn ang="0">
                <a:pos x="1666" y="600"/>
              </a:cxn>
              <a:cxn ang="0">
                <a:pos x="1666" y="698"/>
              </a:cxn>
              <a:cxn ang="0">
                <a:pos x="0" y="698"/>
              </a:cxn>
            </a:cxnLst>
            <a:rect l="0" t="0" r="r" b="b"/>
            <a:pathLst>
              <a:path w="1666" h="698">
                <a:moveTo>
                  <a:pt x="0" y="698"/>
                </a:moveTo>
                <a:lnTo>
                  <a:pt x="458" y="436"/>
                </a:lnTo>
                <a:lnTo>
                  <a:pt x="744" y="214"/>
                </a:lnTo>
                <a:lnTo>
                  <a:pt x="910" y="46"/>
                </a:lnTo>
                <a:lnTo>
                  <a:pt x="944" y="10"/>
                </a:lnTo>
                <a:lnTo>
                  <a:pt x="974" y="0"/>
                </a:lnTo>
                <a:lnTo>
                  <a:pt x="1008" y="2"/>
                </a:lnTo>
                <a:lnTo>
                  <a:pt x="1038" y="15"/>
                </a:lnTo>
                <a:lnTo>
                  <a:pt x="1110" y="164"/>
                </a:lnTo>
                <a:lnTo>
                  <a:pt x="1214" y="292"/>
                </a:lnTo>
                <a:lnTo>
                  <a:pt x="1480" y="482"/>
                </a:lnTo>
                <a:lnTo>
                  <a:pt x="1666" y="600"/>
                </a:lnTo>
                <a:lnTo>
                  <a:pt x="1666" y="698"/>
                </a:lnTo>
                <a:lnTo>
                  <a:pt x="0" y="698"/>
                </a:lnTo>
                <a:close/>
              </a:path>
            </a:pathLst>
          </a:custGeom>
          <a:gradFill rotWithShape="0">
            <a:gsLst>
              <a:gs pos="0">
                <a:srgbClr val="BCA392">
                  <a:gamma/>
                  <a:tint val="0"/>
                  <a:invGamma/>
                </a:srgbClr>
              </a:gs>
              <a:gs pos="50000">
                <a:srgbClr val="BCA392"/>
              </a:gs>
              <a:gs pos="100000">
                <a:srgbClr val="BCA392">
                  <a:gamma/>
                  <a:tint val="0"/>
                  <a:invGamma/>
                </a:srgbClr>
              </a:gs>
            </a:gsLst>
            <a:lin ang="5400000" scaled="1"/>
          </a:gradFill>
          <a:ln w="9525">
            <a:noFill/>
            <a:round/>
            <a:headEnd/>
            <a:tailEnd/>
          </a:ln>
          <a:effectLst/>
        </p:spPr>
        <p:txBody>
          <a:bodyPr wrap="none" anchor="ctr"/>
          <a:lstStyle/>
          <a:p>
            <a:pPr>
              <a:defRPr/>
            </a:pPr>
            <a:endParaRPr lang="ja-JP" altLang="en-US">
              <a:ea typeface="ＭＳ Ｐゴシック" pitchFamily="50" charset="-128"/>
            </a:endParaRPr>
          </a:p>
        </p:txBody>
      </p:sp>
      <p:sp>
        <p:nvSpPr>
          <p:cNvPr id="1035" name="Freeform 11"/>
          <p:cNvSpPr>
            <a:spLocks/>
          </p:cNvSpPr>
          <p:nvPr/>
        </p:nvSpPr>
        <p:spPr bwMode="auto">
          <a:xfrm>
            <a:off x="8156575" y="5783263"/>
            <a:ext cx="987425" cy="969963"/>
          </a:xfrm>
          <a:custGeom>
            <a:avLst/>
            <a:gdLst/>
            <a:ahLst/>
            <a:cxnLst>
              <a:cxn ang="0">
                <a:pos x="134" y="255"/>
              </a:cxn>
              <a:cxn ang="0">
                <a:pos x="224" y="341"/>
              </a:cxn>
              <a:cxn ang="0">
                <a:pos x="322" y="418"/>
              </a:cxn>
              <a:cxn ang="0">
                <a:pos x="328" y="425"/>
              </a:cxn>
              <a:cxn ang="0">
                <a:pos x="335" y="431"/>
              </a:cxn>
              <a:cxn ang="0">
                <a:pos x="349" y="443"/>
              </a:cxn>
              <a:cxn ang="0">
                <a:pos x="399" y="478"/>
              </a:cxn>
              <a:cxn ang="0">
                <a:pos x="562" y="577"/>
              </a:cxn>
              <a:cxn ang="0">
                <a:pos x="598" y="595"/>
              </a:cxn>
              <a:cxn ang="0">
                <a:pos x="622" y="611"/>
              </a:cxn>
              <a:cxn ang="0">
                <a:pos x="622" y="547"/>
              </a:cxn>
              <a:cxn ang="0">
                <a:pos x="590" y="531"/>
              </a:cxn>
              <a:cxn ang="0">
                <a:pos x="501" y="467"/>
              </a:cxn>
              <a:cxn ang="0">
                <a:pos x="477" y="452"/>
              </a:cxn>
              <a:cxn ang="0">
                <a:pos x="464" y="445"/>
              </a:cxn>
              <a:cxn ang="0">
                <a:pos x="458" y="443"/>
              </a:cxn>
              <a:cxn ang="0">
                <a:pos x="452" y="441"/>
              </a:cxn>
              <a:cxn ang="0">
                <a:pos x="214" y="276"/>
              </a:cxn>
              <a:cxn ang="0">
                <a:pos x="115" y="181"/>
              </a:cxn>
              <a:cxn ang="0">
                <a:pos x="69" y="125"/>
              </a:cxn>
              <a:cxn ang="0">
                <a:pos x="30" y="64"/>
              </a:cxn>
              <a:cxn ang="0">
                <a:pos x="9" y="21"/>
              </a:cxn>
              <a:cxn ang="0">
                <a:pos x="3" y="7"/>
              </a:cxn>
              <a:cxn ang="0">
                <a:pos x="2" y="4"/>
              </a:cxn>
              <a:cxn ang="0">
                <a:pos x="1" y="1"/>
              </a:cxn>
              <a:cxn ang="0">
                <a:pos x="1"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1" y="2"/>
              </a:cxn>
              <a:cxn ang="0">
                <a:pos x="1" y="3"/>
              </a:cxn>
              <a:cxn ang="0">
                <a:pos x="5" y="15"/>
              </a:cxn>
              <a:cxn ang="0">
                <a:pos x="23" y="65"/>
              </a:cxn>
              <a:cxn ang="0">
                <a:pos x="52" y="129"/>
              </a:cxn>
              <a:cxn ang="0">
                <a:pos x="87" y="190"/>
              </a:cxn>
              <a:cxn ang="0">
                <a:pos x="109" y="224"/>
              </a:cxn>
              <a:cxn ang="0">
                <a:pos x="134" y="255"/>
              </a:cxn>
            </a:cxnLst>
            <a:rect l="0" t="0" r="r" b="b"/>
            <a:pathLst>
              <a:path w="622" h="611">
                <a:moveTo>
                  <a:pt x="134" y="255"/>
                </a:moveTo>
                <a:lnTo>
                  <a:pt x="224" y="341"/>
                </a:lnTo>
                <a:lnTo>
                  <a:pt x="322" y="418"/>
                </a:lnTo>
                <a:lnTo>
                  <a:pt x="328" y="425"/>
                </a:lnTo>
                <a:lnTo>
                  <a:pt x="335" y="431"/>
                </a:lnTo>
                <a:lnTo>
                  <a:pt x="349" y="443"/>
                </a:lnTo>
                <a:lnTo>
                  <a:pt x="399" y="478"/>
                </a:lnTo>
                <a:lnTo>
                  <a:pt x="562" y="577"/>
                </a:lnTo>
                <a:lnTo>
                  <a:pt x="598" y="595"/>
                </a:lnTo>
                <a:lnTo>
                  <a:pt x="622" y="611"/>
                </a:lnTo>
                <a:lnTo>
                  <a:pt x="622" y="547"/>
                </a:lnTo>
                <a:lnTo>
                  <a:pt x="590" y="531"/>
                </a:lnTo>
                <a:lnTo>
                  <a:pt x="501" y="467"/>
                </a:lnTo>
                <a:lnTo>
                  <a:pt x="477" y="452"/>
                </a:lnTo>
                <a:lnTo>
                  <a:pt x="464" y="445"/>
                </a:lnTo>
                <a:lnTo>
                  <a:pt x="458" y="443"/>
                </a:lnTo>
                <a:lnTo>
                  <a:pt x="452" y="441"/>
                </a:lnTo>
                <a:lnTo>
                  <a:pt x="214" y="276"/>
                </a:lnTo>
                <a:lnTo>
                  <a:pt x="115" y="181"/>
                </a:lnTo>
                <a:lnTo>
                  <a:pt x="69" y="125"/>
                </a:lnTo>
                <a:lnTo>
                  <a:pt x="30" y="64"/>
                </a:lnTo>
                <a:lnTo>
                  <a:pt x="9" y="21"/>
                </a:lnTo>
                <a:lnTo>
                  <a:pt x="3" y="7"/>
                </a:lnTo>
                <a:lnTo>
                  <a:pt x="2" y="4"/>
                </a:lnTo>
                <a:lnTo>
                  <a:pt x="1" y="1"/>
                </a:lnTo>
                <a:lnTo>
                  <a:pt x="1"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1"/>
                </a:lnTo>
                <a:lnTo>
                  <a:pt x="0" y="1"/>
                </a:lnTo>
                <a:lnTo>
                  <a:pt x="1" y="2"/>
                </a:lnTo>
                <a:lnTo>
                  <a:pt x="1" y="3"/>
                </a:lnTo>
                <a:lnTo>
                  <a:pt x="5" y="15"/>
                </a:lnTo>
                <a:lnTo>
                  <a:pt x="23" y="65"/>
                </a:lnTo>
                <a:lnTo>
                  <a:pt x="52" y="129"/>
                </a:lnTo>
                <a:lnTo>
                  <a:pt x="87" y="190"/>
                </a:lnTo>
                <a:lnTo>
                  <a:pt x="109" y="224"/>
                </a:lnTo>
                <a:lnTo>
                  <a:pt x="134" y="255"/>
                </a:lnTo>
                <a:close/>
              </a:path>
            </a:pathLst>
          </a:custGeom>
          <a:gradFill rotWithShape="0">
            <a:gsLst>
              <a:gs pos="0">
                <a:srgbClr val="6B5653"/>
              </a:gs>
              <a:gs pos="100000">
                <a:srgbClr val="6B5653">
                  <a:gamma/>
                  <a:tint val="0"/>
                  <a:invGamma/>
                </a:srgbClr>
              </a:gs>
            </a:gsLst>
            <a:lin ang="2700000" scaled="1"/>
          </a:gradFill>
          <a:ln w="9525">
            <a:noFill/>
            <a:round/>
            <a:headEnd/>
            <a:tailEnd/>
          </a:ln>
        </p:spPr>
        <p:txBody>
          <a:bodyPr/>
          <a:lstStyle/>
          <a:p>
            <a:pPr>
              <a:defRPr/>
            </a:pPr>
            <a:endParaRPr lang="ja-JP" altLang="en-US">
              <a:ea typeface="ＭＳ Ｐゴシック" pitchFamily="50" charset="-128"/>
            </a:endParaRPr>
          </a:p>
        </p:txBody>
      </p:sp>
      <p:sp>
        <p:nvSpPr>
          <p:cNvPr id="3" name="Freeform 12"/>
          <p:cNvSpPr>
            <a:spLocks/>
          </p:cNvSpPr>
          <p:nvPr/>
        </p:nvSpPr>
        <p:spPr bwMode="auto">
          <a:xfrm>
            <a:off x="6477000" y="5834063"/>
            <a:ext cx="1455738" cy="938213"/>
          </a:xfrm>
          <a:custGeom>
            <a:avLst/>
            <a:gdLst/>
            <a:ahLst/>
            <a:cxnLst>
              <a:cxn ang="0">
                <a:pos x="1932" y="1087"/>
              </a:cxn>
              <a:cxn ang="0">
                <a:pos x="1860" y="1115"/>
              </a:cxn>
              <a:cxn ang="0">
                <a:pos x="1572" y="1272"/>
              </a:cxn>
              <a:cxn ang="0">
                <a:pos x="572" y="1700"/>
              </a:cxn>
              <a:cxn ang="0">
                <a:pos x="152" y="1853"/>
              </a:cxn>
              <a:cxn ang="0">
                <a:pos x="75" y="1884"/>
              </a:cxn>
              <a:cxn ang="0">
                <a:pos x="43" y="1907"/>
              </a:cxn>
              <a:cxn ang="0">
                <a:pos x="29" y="1922"/>
              </a:cxn>
              <a:cxn ang="0">
                <a:pos x="17" y="1942"/>
              </a:cxn>
              <a:cxn ang="0">
                <a:pos x="0" y="1988"/>
              </a:cxn>
              <a:cxn ang="0">
                <a:pos x="38" y="2016"/>
              </a:cxn>
              <a:cxn ang="0">
                <a:pos x="80" y="2034"/>
              </a:cxn>
              <a:cxn ang="0">
                <a:pos x="171" y="2051"/>
              </a:cxn>
              <a:cxn ang="0">
                <a:pos x="234" y="2053"/>
              </a:cxn>
              <a:cxn ang="0">
                <a:pos x="462" y="2031"/>
              </a:cxn>
              <a:cxn ang="0">
                <a:pos x="894" y="1901"/>
              </a:cxn>
              <a:cxn ang="0">
                <a:pos x="1544" y="1584"/>
              </a:cxn>
              <a:cxn ang="0">
                <a:pos x="1636" y="1522"/>
              </a:cxn>
              <a:cxn ang="0">
                <a:pos x="1663" y="1497"/>
              </a:cxn>
              <a:cxn ang="0">
                <a:pos x="3052" y="423"/>
              </a:cxn>
              <a:cxn ang="0">
                <a:pos x="3398" y="27"/>
              </a:cxn>
              <a:cxn ang="0">
                <a:pos x="3408" y="9"/>
              </a:cxn>
              <a:cxn ang="0">
                <a:pos x="3410" y="5"/>
              </a:cxn>
              <a:cxn ang="0">
                <a:pos x="3410" y="2"/>
              </a:cxn>
              <a:cxn ang="0">
                <a:pos x="3410" y="1"/>
              </a:cxn>
              <a:cxn ang="0">
                <a:pos x="3410" y="1"/>
              </a:cxn>
              <a:cxn ang="0">
                <a:pos x="3410" y="1"/>
              </a:cxn>
              <a:cxn ang="0">
                <a:pos x="3410" y="0"/>
              </a:cxn>
              <a:cxn ang="0">
                <a:pos x="3409" y="0"/>
              </a:cxn>
              <a:cxn ang="0">
                <a:pos x="3409" y="0"/>
              </a:cxn>
              <a:cxn ang="0">
                <a:pos x="3409" y="0"/>
              </a:cxn>
              <a:cxn ang="0">
                <a:pos x="3408" y="0"/>
              </a:cxn>
              <a:cxn ang="0">
                <a:pos x="3407" y="0"/>
              </a:cxn>
              <a:cxn ang="0">
                <a:pos x="3404" y="1"/>
              </a:cxn>
              <a:cxn ang="0">
                <a:pos x="3394" y="10"/>
              </a:cxn>
              <a:cxn ang="0">
                <a:pos x="3154" y="217"/>
              </a:cxn>
            </a:cxnLst>
            <a:rect l="0" t="0" r="r" b="b"/>
            <a:pathLst>
              <a:path w="3410" h="2056">
                <a:moveTo>
                  <a:pt x="2643" y="605"/>
                </a:moveTo>
                <a:lnTo>
                  <a:pt x="1932" y="1087"/>
                </a:lnTo>
                <a:lnTo>
                  <a:pt x="1896" y="1099"/>
                </a:lnTo>
                <a:lnTo>
                  <a:pt x="1860" y="1115"/>
                </a:lnTo>
                <a:lnTo>
                  <a:pt x="1793" y="1151"/>
                </a:lnTo>
                <a:lnTo>
                  <a:pt x="1572" y="1272"/>
                </a:lnTo>
                <a:lnTo>
                  <a:pt x="912" y="1615"/>
                </a:lnTo>
                <a:lnTo>
                  <a:pt x="572" y="1700"/>
                </a:lnTo>
                <a:lnTo>
                  <a:pt x="240" y="1814"/>
                </a:lnTo>
                <a:lnTo>
                  <a:pt x="152" y="1853"/>
                </a:lnTo>
                <a:lnTo>
                  <a:pt x="113" y="1868"/>
                </a:lnTo>
                <a:lnTo>
                  <a:pt x="75" y="1884"/>
                </a:lnTo>
                <a:lnTo>
                  <a:pt x="58" y="1895"/>
                </a:lnTo>
                <a:lnTo>
                  <a:pt x="43" y="1907"/>
                </a:lnTo>
                <a:lnTo>
                  <a:pt x="36" y="1914"/>
                </a:lnTo>
                <a:lnTo>
                  <a:pt x="29" y="1922"/>
                </a:lnTo>
                <a:lnTo>
                  <a:pt x="23" y="1931"/>
                </a:lnTo>
                <a:lnTo>
                  <a:pt x="17" y="1942"/>
                </a:lnTo>
                <a:lnTo>
                  <a:pt x="8" y="1964"/>
                </a:lnTo>
                <a:lnTo>
                  <a:pt x="0" y="1988"/>
                </a:lnTo>
                <a:lnTo>
                  <a:pt x="18" y="2003"/>
                </a:lnTo>
                <a:lnTo>
                  <a:pt x="38" y="2016"/>
                </a:lnTo>
                <a:lnTo>
                  <a:pt x="59" y="2026"/>
                </a:lnTo>
                <a:lnTo>
                  <a:pt x="80" y="2034"/>
                </a:lnTo>
                <a:lnTo>
                  <a:pt x="125" y="2046"/>
                </a:lnTo>
                <a:lnTo>
                  <a:pt x="171" y="2051"/>
                </a:lnTo>
                <a:lnTo>
                  <a:pt x="213" y="2051"/>
                </a:lnTo>
                <a:lnTo>
                  <a:pt x="234" y="2053"/>
                </a:lnTo>
                <a:lnTo>
                  <a:pt x="255" y="2056"/>
                </a:lnTo>
                <a:lnTo>
                  <a:pt x="462" y="2031"/>
                </a:lnTo>
                <a:lnTo>
                  <a:pt x="665" y="1983"/>
                </a:lnTo>
                <a:lnTo>
                  <a:pt x="894" y="1901"/>
                </a:lnTo>
                <a:lnTo>
                  <a:pt x="1289" y="1725"/>
                </a:lnTo>
                <a:lnTo>
                  <a:pt x="1544" y="1584"/>
                </a:lnTo>
                <a:lnTo>
                  <a:pt x="1607" y="1545"/>
                </a:lnTo>
                <a:lnTo>
                  <a:pt x="1636" y="1522"/>
                </a:lnTo>
                <a:lnTo>
                  <a:pt x="1650" y="1509"/>
                </a:lnTo>
                <a:lnTo>
                  <a:pt x="1663" y="1497"/>
                </a:lnTo>
                <a:lnTo>
                  <a:pt x="2545" y="866"/>
                </a:lnTo>
                <a:lnTo>
                  <a:pt x="3052" y="423"/>
                </a:lnTo>
                <a:lnTo>
                  <a:pt x="3339" y="108"/>
                </a:lnTo>
                <a:lnTo>
                  <a:pt x="3398" y="27"/>
                </a:lnTo>
                <a:lnTo>
                  <a:pt x="3406" y="14"/>
                </a:lnTo>
                <a:lnTo>
                  <a:pt x="3408" y="9"/>
                </a:lnTo>
                <a:lnTo>
                  <a:pt x="3410" y="6"/>
                </a:lnTo>
                <a:lnTo>
                  <a:pt x="3410" y="5"/>
                </a:lnTo>
                <a:lnTo>
                  <a:pt x="3410" y="3"/>
                </a:lnTo>
                <a:lnTo>
                  <a:pt x="3410" y="2"/>
                </a:lnTo>
                <a:lnTo>
                  <a:pt x="3410" y="2"/>
                </a:lnTo>
                <a:lnTo>
                  <a:pt x="3410" y="1"/>
                </a:lnTo>
                <a:lnTo>
                  <a:pt x="3410" y="1"/>
                </a:lnTo>
                <a:lnTo>
                  <a:pt x="3410" y="1"/>
                </a:lnTo>
                <a:lnTo>
                  <a:pt x="3410" y="1"/>
                </a:lnTo>
                <a:lnTo>
                  <a:pt x="3410" y="1"/>
                </a:lnTo>
                <a:lnTo>
                  <a:pt x="3410" y="0"/>
                </a:lnTo>
                <a:lnTo>
                  <a:pt x="3410" y="0"/>
                </a:lnTo>
                <a:lnTo>
                  <a:pt x="3410" y="0"/>
                </a:lnTo>
                <a:lnTo>
                  <a:pt x="3409" y="0"/>
                </a:lnTo>
                <a:lnTo>
                  <a:pt x="3409" y="0"/>
                </a:lnTo>
                <a:lnTo>
                  <a:pt x="3409" y="0"/>
                </a:lnTo>
                <a:lnTo>
                  <a:pt x="3409" y="0"/>
                </a:lnTo>
                <a:lnTo>
                  <a:pt x="3409" y="0"/>
                </a:lnTo>
                <a:lnTo>
                  <a:pt x="3409" y="0"/>
                </a:lnTo>
                <a:lnTo>
                  <a:pt x="3408" y="0"/>
                </a:lnTo>
                <a:lnTo>
                  <a:pt x="3408" y="0"/>
                </a:lnTo>
                <a:lnTo>
                  <a:pt x="3407" y="0"/>
                </a:lnTo>
                <a:lnTo>
                  <a:pt x="3406" y="1"/>
                </a:lnTo>
                <a:lnTo>
                  <a:pt x="3404" y="1"/>
                </a:lnTo>
                <a:lnTo>
                  <a:pt x="3401" y="3"/>
                </a:lnTo>
                <a:lnTo>
                  <a:pt x="3394" y="10"/>
                </a:lnTo>
                <a:lnTo>
                  <a:pt x="3349" y="48"/>
                </a:lnTo>
                <a:lnTo>
                  <a:pt x="3154" y="217"/>
                </a:lnTo>
                <a:lnTo>
                  <a:pt x="2643" y="605"/>
                </a:lnTo>
                <a:close/>
              </a:path>
            </a:pathLst>
          </a:custGeom>
          <a:gradFill rotWithShape="0">
            <a:gsLst>
              <a:gs pos="0">
                <a:srgbClr val="6B5653">
                  <a:gamma/>
                  <a:tint val="0"/>
                  <a:invGamma/>
                </a:srgbClr>
              </a:gs>
              <a:gs pos="100000">
                <a:srgbClr val="6B5653"/>
              </a:gs>
            </a:gsLst>
            <a:lin ang="18900000" scaled="1"/>
          </a:gradFill>
          <a:ln w="9525">
            <a:noFill/>
            <a:round/>
            <a:headEnd/>
            <a:tailEnd/>
          </a:ln>
        </p:spPr>
        <p:txBody>
          <a:bodyPr/>
          <a:lstStyle/>
          <a:p>
            <a:pPr>
              <a:defRPr/>
            </a:pPr>
            <a:endParaRPr lang="ja-JP" altLang="en-US">
              <a:ea typeface="ＭＳ Ｐゴシック" pitchFamily="50" charset="-128"/>
            </a:endParaRPr>
          </a:p>
        </p:txBody>
      </p:sp>
      <p:sp>
        <p:nvSpPr>
          <p:cNvPr id="1027"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3"/>
          <p:cNvSpPr>
            <a:spLocks noGrp="1" noChangeArrowheads="1"/>
          </p:cNvSpPr>
          <p:nvPr>
            <p:ph type="body" idx="1"/>
          </p:nvPr>
        </p:nvSpPr>
        <p:spPr bwMode="auto">
          <a:xfrm>
            <a:off x="214313" y="1214438"/>
            <a:ext cx="8715375" cy="4500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a:t>
            </a:r>
            <a:r>
              <a:rPr lang="en-US" altLang="ja-JP" smtClean="0"/>
              <a:t>a</a:t>
            </a:r>
            <a:r>
              <a:rPr lang="ja-JP" altLang="en-US" smtClean="0"/>
              <a:t>テキストの書式設定</a:t>
            </a:r>
          </a:p>
          <a:p>
            <a:pPr lvl="1"/>
            <a:r>
              <a:rPr lang="ja-JP" altLang="en-US" smtClean="0"/>
              <a:t>第 2 </a:t>
            </a:r>
            <a:r>
              <a:rPr lang="en-US" altLang="ja-JP" smtClean="0"/>
              <a:t>a</a:t>
            </a:r>
            <a:r>
              <a:rPr lang="ja-JP" altLang="en-US" smtClean="0"/>
              <a:t>レベル</a:t>
            </a:r>
          </a:p>
          <a:p>
            <a:pPr lvl="2"/>
            <a:r>
              <a:rPr lang="ja-JP" altLang="en-US" smtClean="0"/>
              <a:t>第 3</a:t>
            </a:r>
            <a:r>
              <a:rPr lang="en-US" altLang="ja-JP" smtClean="0"/>
              <a:t>a </a:t>
            </a:r>
            <a:r>
              <a:rPr lang="ja-JP" altLang="en-US" smtClean="0"/>
              <a:t>レベル</a:t>
            </a:r>
          </a:p>
          <a:p>
            <a:pPr lvl="3"/>
            <a:r>
              <a:rPr lang="ja-JP" altLang="en-US" smtClean="0"/>
              <a:t>第 </a:t>
            </a:r>
            <a:r>
              <a:rPr lang="en-US" altLang="ja-JP" smtClean="0"/>
              <a:t>4a </a:t>
            </a:r>
            <a:r>
              <a:rPr lang="ja-JP" altLang="en-US" smtClean="0"/>
              <a:t>レベル</a:t>
            </a:r>
          </a:p>
          <a:p>
            <a:pPr lvl="4"/>
            <a:r>
              <a:rPr lang="ja-JP" altLang="en-US" smtClean="0"/>
              <a:t>第 5</a:t>
            </a:r>
            <a:r>
              <a:rPr lang="en-US" altLang="ja-JP" smtClean="0"/>
              <a:t>a </a:t>
            </a:r>
            <a:r>
              <a:rPr lang="ja-JP" altLang="en-US" smtClean="0"/>
              <a:t>レベル</a:t>
            </a:r>
          </a:p>
        </p:txBody>
      </p:sp>
      <p:sp>
        <p:nvSpPr>
          <p:cNvPr id="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solidFill>
                  <a:schemeClr val="folHlink"/>
                </a:solidFill>
                <a:latin typeface="+mn-lt"/>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solidFill>
                  <a:schemeClr val="folHlink"/>
                </a:solidFill>
                <a:latin typeface="+mn-lt"/>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solidFill>
                  <a:schemeClr val="folHlink"/>
                </a:solidFill>
                <a:latin typeface="+mn-lt"/>
                <a:ea typeface="ＭＳ Ｐゴシック" pitchFamily="50" charset="-128"/>
              </a:defRPr>
            </a:lvl1pPr>
          </a:lstStyle>
          <a:p>
            <a:pPr>
              <a:defRPr/>
            </a:pPr>
            <a:fld id="{C62689B6-E5A4-4CE3-B5D0-581E166669B6}"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b="1">
          <a:solidFill>
            <a:schemeClr val="tx2"/>
          </a:solidFill>
          <a:latin typeface="メイリオ" pitchFamily="50" charset="-128"/>
          <a:ea typeface="メイリオ" pitchFamily="50" charset="-128"/>
          <a:cs typeface="+mj-cs"/>
        </a:defRPr>
      </a:lvl1pPr>
      <a:lvl2pPr algn="ctr" rtl="0" eaLnBrk="0" fontAlgn="base" hangingPunct="0">
        <a:spcBef>
          <a:spcPct val="0"/>
        </a:spcBef>
        <a:spcAft>
          <a:spcPct val="0"/>
        </a:spcAft>
        <a:defRPr sz="4400" b="1">
          <a:solidFill>
            <a:schemeClr val="tx2"/>
          </a:solidFill>
          <a:latin typeface="メイリオ" pitchFamily="50" charset="-128"/>
          <a:ea typeface="メイリオ" pitchFamily="50" charset="-128"/>
        </a:defRPr>
      </a:lvl2pPr>
      <a:lvl3pPr algn="ctr" rtl="0" eaLnBrk="0" fontAlgn="base" hangingPunct="0">
        <a:spcBef>
          <a:spcPct val="0"/>
        </a:spcBef>
        <a:spcAft>
          <a:spcPct val="0"/>
        </a:spcAft>
        <a:defRPr sz="4400" b="1">
          <a:solidFill>
            <a:schemeClr val="tx2"/>
          </a:solidFill>
          <a:latin typeface="メイリオ" pitchFamily="50" charset="-128"/>
          <a:ea typeface="メイリオ" pitchFamily="50" charset="-128"/>
        </a:defRPr>
      </a:lvl3pPr>
      <a:lvl4pPr algn="ctr" rtl="0" eaLnBrk="0" fontAlgn="base" hangingPunct="0">
        <a:spcBef>
          <a:spcPct val="0"/>
        </a:spcBef>
        <a:spcAft>
          <a:spcPct val="0"/>
        </a:spcAft>
        <a:defRPr sz="4400" b="1">
          <a:solidFill>
            <a:schemeClr val="tx2"/>
          </a:solidFill>
          <a:latin typeface="メイリオ" pitchFamily="50" charset="-128"/>
          <a:ea typeface="メイリオ" pitchFamily="50" charset="-128"/>
        </a:defRPr>
      </a:lvl4pPr>
      <a:lvl5pPr algn="ctr" rtl="0" eaLnBrk="0" fontAlgn="base" hangingPunct="0">
        <a:spcBef>
          <a:spcPct val="0"/>
        </a:spcBef>
        <a:spcAft>
          <a:spcPct val="0"/>
        </a:spcAft>
        <a:defRPr sz="4400" b="1">
          <a:solidFill>
            <a:schemeClr val="tx2"/>
          </a:solidFill>
          <a:latin typeface="メイリオ" pitchFamily="50" charset="-128"/>
          <a:ea typeface="メイリオ" pitchFamily="50" charset="-128"/>
        </a:defRPr>
      </a:lvl5pPr>
      <a:lvl6pPr marL="457200" algn="ctr" rtl="0" fontAlgn="base">
        <a:spcBef>
          <a:spcPct val="0"/>
        </a:spcBef>
        <a:spcAft>
          <a:spcPct val="0"/>
        </a:spcAft>
        <a:defRPr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u"/>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kumimoji="1" sz="2800">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4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4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4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4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ja-JP" altLang="en-US" b="0" dirty="0" smtClean="0">
                <a:latin typeface="+mj-ea"/>
                <a:ea typeface="+mj-ea"/>
              </a:rPr>
              <a:t>メモリマップドファイル</a:t>
            </a:r>
          </a:p>
        </p:txBody>
      </p:sp>
      <p:sp>
        <p:nvSpPr>
          <p:cNvPr id="3075" name="Rectangle 3"/>
          <p:cNvSpPr>
            <a:spLocks noGrp="1" noChangeArrowheads="1"/>
          </p:cNvSpPr>
          <p:nvPr>
            <p:ph type="subTitle" idx="1"/>
          </p:nvPr>
        </p:nvSpPr>
        <p:spPr/>
        <p:txBody>
          <a:bodyPr/>
          <a:lstStyle/>
          <a:p>
            <a:pPr eaLnBrk="1" hangingPunct="1"/>
            <a:r>
              <a:rPr lang="ja-JP" altLang="en-US" dirty="0" smtClean="0"/>
              <a:t>オペレーティングシステム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コンテンツ プレースホルダ 45"/>
          <p:cNvSpPr>
            <a:spLocks noGrp="1"/>
          </p:cNvSpPr>
          <p:nvPr>
            <p:ph idx="1"/>
          </p:nvPr>
        </p:nvSpPr>
        <p:spPr/>
        <p:txBody>
          <a:bodyPr/>
          <a:lstStyle/>
          <a:p>
            <a:r>
              <a:rPr kumimoji="1" lang="ja-JP" altLang="en-US" sz="2800" dirty="0" smtClean="0"/>
              <a:t>ファイルの一部をメモリ上にキャッシュ</a:t>
            </a:r>
          </a:p>
          <a:p>
            <a:pPr lvl="1"/>
            <a:r>
              <a:rPr lang="ja-JP" altLang="en-US" sz="2400" dirty="0" smtClean="0"/>
              <a:t>アクセスしたファイルをメモリ上にキャッシュ</a:t>
            </a:r>
          </a:p>
          <a:p>
            <a:pPr lvl="1"/>
            <a:r>
              <a:rPr lang="en-US" altLang="ja-JP" sz="2400" dirty="0" smtClean="0"/>
              <a:t>2</a:t>
            </a:r>
            <a:r>
              <a:rPr lang="ja-JP" altLang="en-US" sz="2400" dirty="0" smtClean="0"/>
              <a:t>回目から</a:t>
            </a:r>
            <a:r>
              <a:rPr kumimoji="1" lang="ja-JP" altLang="en-US" sz="2400" dirty="0" smtClean="0"/>
              <a:t>はキャッシュに対し</a:t>
            </a:r>
            <a:r>
              <a:rPr lang="ja-JP" altLang="en-US" sz="2400" dirty="0" smtClean="0"/>
              <a:t>アクセス</a:t>
            </a:r>
          </a:p>
          <a:p>
            <a:r>
              <a:rPr kumimoji="1" lang="en-US" altLang="ja-JP" sz="2800" dirty="0" smtClean="0"/>
              <a:t>2</a:t>
            </a:r>
            <a:r>
              <a:rPr kumimoji="1" lang="ja-JP" altLang="en-US" sz="2800" dirty="0" smtClean="0"/>
              <a:t>回目はメモリコピーと同じアクセス速度になる</a:t>
            </a:r>
            <a:endParaRPr kumimoji="1" lang="ja-JP" altLang="en-US" sz="2800" dirty="0"/>
          </a:p>
        </p:txBody>
      </p:sp>
      <p:sp>
        <p:nvSpPr>
          <p:cNvPr id="4098" name="タイトル 1"/>
          <p:cNvSpPr>
            <a:spLocks noGrp="1"/>
          </p:cNvSpPr>
          <p:nvPr>
            <p:ph type="title"/>
          </p:nvPr>
        </p:nvSpPr>
        <p:spPr/>
        <p:txBody>
          <a:bodyPr/>
          <a:lstStyle/>
          <a:p>
            <a:r>
              <a:rPr lang="en-US" altLang="ja-JP" sz="3600" dirty="0" smtClean="0"/>
              <a:t>File Cache:</a:t>
            </a:r>
            <a:r>
              <a:rPr lang="ja-JP" altLang="en-US" sz="3200" dirty="0" smtClean="0"/>
              <a:t>メモリを用いてディスクを高速化</a:t>
            </a:r>
            <a:endParaRPr lang="ja-JP" altLang="en-US" sz="3600" dirty="0" smtClean="0"/>
          </a:p>
        </p:txBody>
      </p:sp>
      <p:cxnSp>
        <p:nvCxnSpPr>
          <p:cNvPr id="145" name="直線コネクタ 144"/>
          <p:cNvCxnSpPr/>
          <p:nvPr/>
        </p:nvCxnSpPr>
        <p:spPr>
          <a:xfrm rot="5400000">
            <a:off x="3142306" y="4429786"/>
            <a:ext cx="2857520" cy="1868"/>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150" name="テキスト ボックス 58"/>
          <p:cNvSpPr txBox="1">
            <a:spLocks noChangeArrowheads="1"/>
          </p:cNvSpPr>
          <p:nvPr/>
        </p:nvSpPr>
        <p:spPr bwMode="auto">
          <a:xfrm>
            <a:off x="217454" y="3413469"/>
            <a:ext cx="2497158" cy="1015663"/>
          </a:xfrm>
          <a:prstGeom prst="rect">
            <a:avLst/>
          </a:prstGeom>
          <a:solidFill>
            <a:srgbClr val="FFFFFF">
              <a:alpha val="50196"/>
            </a:srgbClr>
          </a:solidFill>
          <a:ln w="9525">
            <a:noFill/>
            <a:miter lim="800000"/>
            <a:headEnd/>
            <a:tailEnd/>
          </a:ln>
        </p:spPr>
        <p:txBody>
          <a:bodyPr wrap="none">
            <a:spAutoFit/>
          </a:bodyPr>
          <a:lstStyle/>
          <a:p>
            <a:r>
              <a:rPr lang="en-US" altLang="ja-JP" sz="2000" b="1" dirty="0" smtClean="0">
                <a:solidFill>
                  <a:srgbClr val="C00000"/>
                </a:solidFill>
                <a:latin typeface="メイリオ" pitchFamily="50" charset="-128"/>
                <a:ea typeface="メイリオ" pitchFamily="50" charset="-128"/>
              </a:rPr>
              <a:t>f =open(hello.c);</a:t>
            </a:r>
          </a:p>
          <a:p>
            <a:r>
              <a:rPr lang="en-US" altLang="ja-JP" sz="2000" b="1" dirty="0" smtClean="0">
                <a:solidFill>
                  <a:srgbClr val="C00000"/>
                </a:solidFill>
                <a:latin typeface="メイリオ" pitchFamily="50" charset="-128"/>
                <a:ea typeface="メイリオ" pitchFamily="50" charset="-128"/>
              </a:rPr>
              <a:t>read(f, buf);</a:t>
            </a:r>
          </a:p>
          <a:p>
            <a:endParaRPr lang="ja-JP" altLang="en-US" sz="2000" b="1" dirty="0">
              <a:solidFill>
                <a:srgbClr val="C00000"/>
              </a:solidFill>
              <a:latin typeface="メイリオ" pitchFamily="50" charset="-128"/>
              <a:ea typeface="メイリオ" pitchFamily="50" charset="-128"/>
            </a:endParaRPr>
          </a:p>
        </p:txBody>
      </p:sp>
      <p:cxnSp>
        <p:nvCxnSpPr>
          <p:cNvPr id="69" name="直線コネクタ 68"/>
          <p:cNvCxnSpPr/>
          <p:nvPr/>
        </p:nvCxnSpPr>
        <p:spPr>
          <a:xfrm>
            <a:off x="285720" y="2928934"/>
            <a:ext cx="8501122"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91" name="テキスト ボックス 58"/>
          <p:cNvSpPr txBox="1">
            <a:spLocks noChangeArrowheads="1"/>
          </p:cNvSpPr>
          <p:nvPr/>
        </p:nvSpPr>
        <p:spPr bwMode="auto">
          <a:xfrm>
            <a:off x="1571604" y="5425875"/>
            <a:ext cx="2031325" cy="646331"/>
          </a:xfrm>
          <a:prstGeom prst="rect">
            <a:avLst/>
          </a:prstGeom>
          <a:noFill/>
          <a:ln w="9525">
            <a:noFill/>
            <a:miter lim="800000"/>
            <a:headEnd/>
            <a:tailEnd/>
          </a:ln>
        </p:spPr>
        <p:txBody>
          <a:bodyPr wrap="none">
            <a:spAutoFit/>
          </a:bodyPr>
          <a:lstStyle/>
          <a:p>
            <a:r>
              <a:rPr lang="ja-JP" altLang="en-US" sz="1800" b="1" dirty="0" smtClean="0">
                <a:latin typeface="メイリオ" pitchFamily="50" charset="-128"/>
                <a:ea typeface="メイリオ" pitchFamily="50" charset="-128"/>
              </a:rPr>
              <a:t>メモリに</a:t>
            </a:r>
          </a:p>
          <a:p>
            <a:r>
              <a:rPr lang="ja-JP" altLang="en-US" sz="1800" b="1" dirty="0" smtClean="0">
                <a:latin typeface="メイリオ" pitchFamily="50" charset="-128"/>
                <a:ea typeface="メイリオ" pitchFamily="50" charset="-128"/>
              </a:rPr>
              <a:t>キャッシュされる</a:t>
            </a:r>
            <a:endParaRPr lang="ja-JP" altLang="en-US" sz="1800" b="1" dirty="0">
              <a:latin typeface="メイリオ" pitchFamily="50" charset="-128"/>
              <a:ea typeface="メイリオ" pitchFamily="50" charset="-128"/>
            </a:endParaRPr>
          </a:p>
        </p:txBody>
      </p:sp>
      <p:sp>
        <p:nvSpPr>
          <p:cNvPr id="68" name="テキスト ボックス 59"/>
          <p:cNvSpPr txBox="1">
            <a:spLocks noChangeArrowheads="1"/>
          </p:cNvSpPr>
          <p:nvPr/>
        </p:nvSpPr>
        <p:spPr bwMode="auto">
          <a:xfrm>
            <a:off x="1214414" y="2928934"/>
            <a:ext cx="2492990" cy="400110"/>
          </a:xfrm>
          <a:prstGeom prst="rect">
            <a:avLst/>
          </a:prstGeom>
          <a:noFill/>
          <a:ln w="9525">
            <a:noFill/>
            <a:miter lim="800000"/>
            <a:headEnd/>
            <a:tailEnd/>
          </a:ln>
        </p:spPr>
        <p:txBody>
          <a:bodyPr wrap="none">
            <a:spAutoFit/>
          </a:bodyPr>
          <a:lstStyle/>
          <a:p>
            <a:r>
              <a:rPr lang="ja-JP" altLang="en-US" sz="2000" b="1" dirty="0" smtClean="0">
                <a:latin typeface="メイリオ" pitchFamily="50" charset="-128"/>
                <a:ea typeface="メイリオ" pitchFamily="50" charset="-128"/>
              </a:rPr>
              <a:t>ファイルを読み込み</a:t>
            </a:r>
            <a:endParaRPr lang="ja-JP" altLang="en-US" sz="2000" b="1" dirty="0">
              <a:latin typeface="メイリオ" pitchFamily="50" charset="-128"/>
              <a:ea typeface="メイリオ" pitchFamily="50" charset="-128"/>
            </a:endParaRPr>
          </a:p>
        </p:txBody>
      </p:sp>
      <p:grpSp>
        <p:nvGrpSpPr>
          <p:cNvPr id="102" name="グループ化 136"/>
          <p:cNvGrpSpPr/>
          <p:nvPr/>
        </p:nvGrpSpPr>
        <p:grpSpPr>
          <a:xfrm>
            <a:off x="2619361" y="5000636"/>
            <a:ext cx="1714513" cy="642942"/>
            <a:chOff x="1214468" y="3643333"/>
            <a:chExt cx="1143000" cy="428625"/>
          </a:xfrm>
          <a:effectLst>
            <a:outerShdw blurRad="50800" dist="38100" dir="2700000" algn="tl" rotWithShape="0">
              <a:prstClr val="black">
                <a:alpha val="40000"/>
              </a:prstClr>
            </a:outerShdw>
          </a:effectLst>
        </p:grpSpPr>
        <p:sp>
          <p:nvSpPr>
            <p:cNvPr id="103" name="正方形/長方形 102"/>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4" name="正方形/長方形 103"/>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5" name="正方形/長方形 104"/>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正方形/長方形 105"/>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7" name="正方形/長方形 106"/>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8" name="正方形/長方形 107"/>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109" name="グループ化 156"/>
          <p:cNvGrpSpPr/>
          <p:nvPr/>
        </p:nvGrpSpPr>
        <p:grpSpPr>
          <a:xfrm>
            <a:off x="309533" y="4945073"/>
            <a:ext cx="1262071" cy="841381"/>
            <a:chOff x="2285984" y="5143517"/>
            <a:chExt cx="642936" cy="428624"/>
          </a:xfrm>
          <a:effectLst>
            <a:outerShdw blurRad="50800" dist="38100" dir="2700000" algn="tl" rotWithShape="0">
              <a:prstClr val="black">
                <a:alpha val="40000"/>
              </a:prstClr>
            </a:outerShdw>
          </a:effectLst>
        </p:grpSpPr>
        <p:sp>
          <p:nvSpPr>
            <p:cNvPr id="110" name="正方形/長方形 109"/>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11" name="円/楕円 110"/>
            <p:cNvSpPr/>
            <p:nvPr/>
          </p:nvSpPr>
          <p:spPr>
            <a:xfrm>
              <a:off x="2536014" y="5214954"/>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12" name="上矢印 111"/>
          <p:cNvSpPr/>
          <p:nvPr/>
        </p:nvSpPr>
        <p:spPr>
          <a:xfrm rot="5400000">
            <a:off x="1928794" y="5000636"/>
            <a:ext cx="357190" cy="500066"/>
          </a:xfrm>
          <a:prstGeom prst="up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フローチャート : 書類 114"/>
          <p:cNvSpPr/>
          <p:nvPr/>
        </p:nvSpPr>
        <p:spPr>
          <a:xfrm>
            <a:off x="357159" y="4873631"/>
            <a:ext cx="1000131" cy="341319"/>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hello.c</a:t>
            </a:r>
            <a:endParaRPr lang="ja-JP" altLang="en-US" sz="2000" b="1" dirty="0">
              <a:latin typeface="Century Gothic" pitchFamily="34" charset="0"/>
            </a:endParaRPr>
          </a:p>
        </p:txBody>
      </p:sp>
      <p:sp>
        <p:nvSpPr>
          <p:cNvPr id="116" name="フローチャート : 書類 115"/>
          <p:cNvSpPr/>
          <p:nvPr/>
        </p:nvSpPr>
        <p:spPr>
          <a:xfrm>
            <a:off x="2714612" y="4929198"/>
            <a:ext cx="1000132" cy="357190"/>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hello.c</a:t>
            </a:r>
            <a:endParaRPr lang="ja-JP" altLang="en-US" sz="1800" b="1" dirty="0">
              <a:latin typeface="Century Gothic" pitchFamily="34" charset="0"/>
            </a:endParaRPr>
          </a:p>
        </p:txBody>
      </p:sp>
      <p:sp>
        <p:nvSpPr>
          <p:cNvPr id="117" name="テキスト ボックス 58"/>
          <p:cNvSpPr txBox="1">
            <a:spLocks noChangeArrowheads="1"/>
          </p:cNvSpPr>
          <p:nvPr/>
        </p:nvSpPr>
        <p:spPr bwMode="auto">
          <a:xfrm>
            <a:off x="4595844" y="3429000"/>
            <a:ext cx="2029979" cy="1015663"/>
          </a:xfrm>
          <a:prstGeom prst="rect">
            <a:avLst/>
          </a:prstGeom>
          <a:solidFill>
            <a:srgbClr val="FFFFFF">
              <a:alpha val="50196"/>
            </a:srgbClr>
          </a:solidFill>
          <a:ln w="9525">
            <a:noFill/>
            <a:miter lim="800000"/>
            <a:headEnd/>
            <a:tailEnd/>
          </a:ln>
        </p:spPr>
        <p:txBody>
          <a:bodyPr wrap="none">
            <a:spAutoFit/>
          </a:bodyPr>
          <a:lstStyle/>
          <a:p>
            <a:r>
              <a:rPr lang="en-US" altLang="ja-JP" sz="2000" b="1" dirty="0" smtClean="0">
                <a:solidFill>
                  <a:srgbClr val="C00000"/>
                </a:solidFill>
                <a:latin typeface="メイリオ" pitchFamily="50" charset="-128"/>
                <a:ea typeface="メイリオ" pitchFamily="50" charset="-128"/>
              </a:rPr>
              <a:t>…</a:t>
            </a:r>
          </a:p>
          <a:p>
            <a:r>
              <a:rPr lang="en-US" altLang="ja-JP" sz="2000" b="1" dirty="0" smtClean="0">
                <a:solidFill>
                  <a:srgbClr val="C00000"/>
                </a:solidFill>
                <a:latin typeface="メイリオ" pitchFamily="50" charset="-128"/>
                <a:ea typeface="メイリオ" pitchFamily="50" charset="-128"/>
              </a:rPr>
              <a:t>read(f, buf2);</a:t>
            </a:r>
          </a:p>
          <a:p>
            <a:endParaRPr lang="ja-JP" altLang="en-US" sz="2000" b="1" dirty="0">
              <a:solidFill>
                <a:srgbClr val="C00000"/>
              </a:solidFill>
              <a:latin typeface="メイリオ" pitchFamily="50" charset="-128"/>
              <a:ea typeface="メイリオ" pitchFamily="50" charset="-128"/>
            </a:endParaRPr>
          </a:p>
        </p:txBody>
      </p:sp>
      <p:sp>
        <p:nvSpPr>
          <p:cNvPr id="118" name="テキスト ボックス 58"/>
          <p:cNvSpPr txBox="1">
            <a:spLocks noChangeArrowheads="1"/>
          </p:cNvSpPr>
          <p:nvPr/>
        </p:nvSpPr>
        <p:spPr bwMode="auto">
          <a:xfrm>
            <a:off x="5572132" y="4282867"/>
            <a:ext cx="1800493" cy="646331"/>
          </a:xfrm>
          <a:prstGeom prst="rect">
            <a:avLst/>
          </a:prstGeom>
          <a:noFill/>
          <a:ln w="9525">
            <a:noFill/>
            <a:miter lim="800000"/>
            <a:headEnd/>
            <a:tailEnd/>
          </a:ln>
        </p:spPr>
        <p:txBody>
          <a:bodyPr wrap="none">
            <a:spAutoFit/>
          </a:bodyPr>
          <a:lstStyle/>
          <a:p>
            <a:r>
              <a:rPr lang="ja-JP" altLang="en-US" sz="1800" b="1" dirty="0" smtClean="0">
                <a:latin typeface="メイリオ" pitchFamily="50" charset="-128"/>
                <a:ea typeface="メイリオ" pitchFamily="50" charset="-128"/>
              </a:rPr>
              <a:t>キャッシュが</a:t>
            </a:r>
          </a:p>
          <a:p>
            <a:r>
              <a:rPr lang="ja-JP" altLang="en-US" sz="1800" b="1" dirty="0" smtClean="0">
                <a:latin typeface="メイリオ" pitchFamily="50" charset="-128"/>
                <a:ea typeface="メイリオ" pitchFamily="50" charset="-128"/>
              </a:rPr>
              <a:t>読み書きされる</a:t>
            </a:r>
            <a:endParaRPr lang="ja-JP" altLang="en-US" sz="1800" b="1" dirty="0">
              <a:latin typeface="メイリオ" pitchFamily="50" charset="-128"/>
              <a:ea typeface="メイリオ" pitchFamily="50" charset="-128"/>
            </a:endParaRPr>
          </a:p>
        </p:txBody>
      </p:sp>
      <p:sp>
        <p:nvSpPr>
          <p:cNvPr id="120" name="テキスト ボックス 59"/>
          <p:cNvSpPr txBox="1">
            <a:spLocks noChangeArrowheads="1"/>
          </p:cNvSpPr>
          <p:nvPr/>
        </p:nvSpPr>
        <p:spPr bwMode="auto">
          <a:xfrm>
            <a:off x="5292743" y="2928934"/>
            <a:ext cx="2922595" cy="400110"/>
          </a:xfrm>
          <a:prstGeom prst="rect">
            <a:avLst/>
          </a:prstGeom>
          <a:noFill/>
          <a:ln w="9525">
            <a:noFill/>
            <a:miter lim="800000"/>
            <a:headEnd/>
            <a:tailEnd/>
          </a:ln>
        </p:spPr>
        <p:txBody>
          <a:bodyPr wrap="none">
            <a:spAutoFit/>
          </a:bodyPr>
          <a:lstStyle/>
          <a:p>
            <a:r>
              <a:rPr lang="en-US" altLang="ja-JP" sz="2000" b="1" dirty="0" smtClean="0">
                <a:latin typeface="メイリオ" pitchFamily="50" charset="-128"/>
                <a:ea typeface="メイリオ" pitchFamily="50" charset="-128"/>
              </a:rPr>
              <a:t>2</a:t>
            </a:r>
            <a:r>
              <a:rPr lang="ja-JP" altLang="en-US" sz="2000" b="1" dirty="0" smtClean="0">
                <a:latin typeface="メイリオ" pitchFamily="50" charset="-128"/>
                <a:ea typeface="メイリオ" pitchFamily="50" charset="-128"/>
              </a:rPr>
              <a:t>回目のアクセスは高速</a:t>
            </a:r>
            <a:endParaRPr lang="ja-JP" altLang="en-US" sz="2000" b="1" dirty="0">
              <a:latin typeface="メイリオ" pitchFamily="50" charset="-128"/>
              <a:ea typeface="メイリオ" pitchFamily="50" charset="-128"/>
            </a:endParaRPr>
          </a:p>
        </p:txBody>
      </p:sp>
      <p:grpSp>
        <p:nvGrpSpPr>
          <p:cNvPr id="121" name="グループ化 136"/>
          <p:cNvGrpSpPr/>
          <p:nvPr/>
        </p:nvGrpSpPr>
        <p:grpSpPr>
          <a:xfrm>
            <a:off x="7015434" y="5000636"/>
            <a:ext cx="1714513" cy="642942"/>
            <a:chOff x="1214468" y="3643333"/>
            <a:chExt cx="1143000" cy="428625"/>
          </a:xfrm>
          <a:effectLst>
            <a:outerShdw blurRad="50800" dist="38100" dir="2700000" algn="tl" rotWithShape="0">
              <a:prstClr val="black">
                <a:alpha val="40000"/>
              </a:prstClr>
            </a:outerShdw>
          </a:effectLst>
        </p:grpSpPr>
        <p:sp>
          <p:nvSpPr>
            <p:cNvPr id="133" name="正方形/長方形 132"/>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4" name="正方形/長方形 133"/>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5" name="正方形/長方形 134"/>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6" name="正方形/長方形 135"/>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7" name="正方形/長方形 136"/>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4" name="正方形/長方形 143"/>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146" name="グループ化 156"/>
          <p:cNvGrpSpPr/>
          <p:nvPr/>
        </p:nvGrpSpPr>
        <p:grpSpPr>
          <a:xfrm>
            <a:off x="4714876" y="4945073"/>
            <a:ext cx="1262071" cy="841381"/>
            <a:chOff x="2285984" y="5143517"/>
            <a:chExt cx="642936" cy="428624"/>
          </a:xfrm>
          <a:effectLst>
            <a:outerShdw blurRad="50800" dist="38100" dir="2700000" algn="tl" rotWithShape="0">
              <a:prstClr val="black">
                <a:alpha val="40000"/>
              </a:prstClr>
            </a:outerShdw>
          </a:effectLst>
        </p:grpSpPr>
        <p:sp>
          <p:nvSpPr>
            <p:cNvPr id="147" name="正方形/長方形 146"/>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48" name="円/楕円 147"/>
            <p:cNvSpPr/>
            <p:nvPr/>
          </p:nvSpPr>
          <p:spPr>
            <a:xfrm>
              <a:off x="2536014" y="5214954"/>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56" name="フローチャート : 書類 155"/>
          <p:cNvSpPr/>
          <p:nvPr/>
        </p:nvSpPr>
        <p:spPr>
          <a:xfrm>
            <a:off x="4762502" y="4873631"/>
            <a:ext cx="1000131" cy="341319"/>
          </a:xfrm>
          <a:prstGeom prst="flowChartDocument">
            <a:avLst/>
          </a:prstGeom>
          <a:solidFill>
            <a:schemeClr val="tx1">
              <a:lumMod val="75000"/>
              <a:lumOff val="2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hello.c</a:t>
            </a:r>
            <a:endParaRPr lang="ja-JP" altLang="en-US" sz="2000" b="1" dirty="0">
              <a:latin typeface="Century Gothic" pitchFamily="34" charset="0"/>
            </a:endParaRPr>
          </a:p>
        </p:txBody>
      </p:sp>
      <p:sp>
        <p:nvSpPr>
          <p:cNvPr id="157" name="フローチャート : 書類 156"/>
          <p:cNvSpPr/>
          <p:nvPr/>
        </p:nvSpPr>
        <p:spPr>
          <a:xfrm>
            <a:off x="7110685" y="4929198"/>
            <a:ext cx="1000132" cy="357190"/>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hello.c</a:t>
            </a:r>
            <a:endParaRPr lang="ja-JP" altLang="en-US" sz="1800" b="1" dirty="0">
              <a:latin typeface="Century Gothic" pitchFamily="34" charset="0"/>
            </a:endParaRPr>
          </a:p>
        </p:txBody>
      </p:sp>
      <p:sp>
        <p:nvSpPr>
          <p:cNvPr id="38" name="正方形/長方形 37"/>
          <p:cNvSpPr/>
          <p:nvPr/>
        </p:nvSpPr>
        <p:spPr>
          <a:xfrm>
            <a:off x="2786050" y="3571877"/>
            <a:ext cx="1643074" cy="714379"/>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 name="テキスト ボックス 38"/>
          <p:cNvSpPr txBox="1"/>
          <p:nvPr/>
        </p:nvSpPr>
        <p:spPr>
          <a:xfrm>
            <a:off x="2700069" y="3571876"/>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40" name="正方形/長方形 39"/>
          <p:cNvSpPr/>
          <p:nvPr/>
        </p:nvSpPr>
        <p:spPr>
          <a:xfrm>
            <a:off x="3000365" y="3929067"/>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buf[256]</a:t>
            </a:r>
            <a:endParaRPr lang="ja-JP" altLang="en-US" sz="1600" dirty="0">
              <a:latin typeface="Century Gothic" pitchFamily="34" charset="0"/>
              <a:ea typeface="メイリオ" pitchFamily="50" charset="-128"/>
            </a:endParaRPr>
          </a:p>
        </p:txBody>
      </p:sp>
      <p:sp>
        <p:nvSpPr>
          <p:cNvPr id="41" name="上矢印 40"/>
          <p:cNvSpPr/>
          <p:nvPr/>
        </p:nvSpPr>
        <p:spPr>
          <a:xfrm>
            <a:off x="3071802" y="4357694"/>
            <a:ext cx="357190" cy="500066"/>
          </a:xfrm>
          <a:prstGeom prst="up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858016" y="3571877"/>
            <a:ext cx="1643074" cy="714379"/>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3" name="テキスト ボックス 42"/>
          <p:cNvSpPr txBox="1"/>
          <p:nvPr/>
        </p:nvSpPr>
        <p:spPr>
          <a:xfrm>
            <a:off x="6772035" y="3571876"/>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44" name="正方形/長方形 43"/>
          <p:cNvSpPr/>
          <p:nvPr/>
        </p:nvSpPr>
        <p:spPr>
          <a:xfrm>
            <a:off x="7072331" y="3929067"/>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buf[256]</a:t>
            </a:r>
            <a:endParaRPr lang="ja-JP" altLang="en-US" sz="1600" dirty="0">
              <a:latin typeface="Century Gothic" pitchFamily="34" charset="0"/>
              <a:ea typeface="メイリオ" pitchFamily="50" charset="-128"/>
            </a:endParaRPr>
          </a:p>
        </p:txBody>
      </p:sp>
      <p:sp>
        <p:nvSpPr>
          <p:cNvPr id="45" name="上矢印 44"/>
          <p:cNvSpPr/>
          <p:nvPr/>
        </p:nvSpPr>
        <p:spPr>
          <a:xfrm>
            <a:off x="7215206" y="4357694"/>
            <a:ext cx="357190" cy="500066"/>
          </a:xfrm>
          <a:prstGeom prst="up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左右矢印 46"/>
          <p:cNvSpPr/>
          <p:nvPr/>
        </p:nvSpPr>
        <p:spPr>
          <a:xfrm>
            <a:off x="6143636" y="5072074"/>
            <a:ext cx="714380" cy="357190"/>
          </a:xfrm>
          <a:prstGeom prst="leftRightArrow">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58"/>
          <p:cNvSpPr txBox="1">
            <a:spLocks noChangeArrowheads="1"/>
          </p:cNvSpPr>
          <p:nvPr/>
        </p:nvSpPr>
        <p:spPr bwMode="auto">
          <a:xfrm>
            <a:off x="6162130" y="5425875"/>
            <a:ext cx="1338828" cy="646331"/>
          </a:xfrm>
          <a:prstGeom prst="rect">
            <a:avLst/>
          </a:prstGeom>
          <a:noFill/>
          <a:ln w="9525">
            <a:noFill/>
            <a:miter lim="800000"/>
            <a:headEnd/>
            <a:tailEnd/>
          </a:ln>
        </p:spPr>
        <p:txBody>
          <a:bodyPr wrap="none">
            <a:spAutoFit/>
          </a:bodyPr>
          <a:lstStyle/>
          <a:p>
            <a:r>
              <a:rPr lang="ja-JP" altLang="en-US" sz="1800" b="1" dirty="0" smtClean="0">
                <a:solidFill>
                  <a:schemeClr val="tx1">
                    <a:lumMod val="50000"/>
                    <a:lumOff val="50000"/>
                  </a:schemeClr>
                </a:solidFill>
                <a:latin typeface="メイリオ" pitchFamily="50" charset="-128"/>
                <a:ea typeface="メイリオ" pitchFamily="50" charset="-128"/>
              </a:rPr>
              <a:t>時々</a:t>
            </a:r>
          </a:p>
          <a:p>
            <a:r>
              <a:rPr lang="ja-JP" altLang="en-US" sz="1800" b="1" dirty="0" smtClean="0">
                <a:solidFill>
                  <a:schemeClr val="tx1">
                    <a:lumMod val="50000"/>
                    <a:lumOff val="50000"/>
                  </a:schemeClr>
                </a:solidFill>
                <a:latin typeface="メイリオ" pitchFamily="50" charset="-128"/>
                <a:ea typeface="メイリオ" pitchFamily="50" charset="-128"/>
              </a:rPr>
              <a:t>同期される</a:t>
            </a:r>
            <a:endParaRPr lang="ja-JP" altLang="en-US" sz="1800" b="1" dirty="0">
              <a:solidFill>
                <a:schemeClr val="tx1">
                  <a:lumMod val="50000"/>
                  <a:lumOff val="50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85800" y="71438"/>
            <a:ext cx="7772400" cy="928687"/>
          </a:xfrm>
        </p:spPr>
        <p:txBody>
          <a:bodyPr/>
          <a:lstStyle/>
          <a:p>
            <a:r>
              <a:rPr lang="en-US" altLang="ja-JP" smtClean="0"/>
              <a:t>Agenda</a:t>
            </a:r>
            <a:endParaRPr lang="ja-JP" altLang="en-US" dirty="0" smtClean="0"/>
          </a:p>
        </p:txBody>
      </p:sp>
      <p:sp>
        <p:nvSpPr>
          <p:cNvPr id="46" name="コンテンツ プレースホルダ 45"/>
          <p:cNvSpPr>
            <a:spLocks noGrp="1"/>
          </p:cNvSpPr>
          <p:nvPr>
            <p:ph idx="1"/>
          </p:nvPr>
        </p:nvSpPr>
        <p:spPr/>
        <p:txBody>
          <a:bodyPr/>
          <a:lstStyle/>
          <a:p>
            <a:pPr>
              <a:buClr>
                <a:schemeClr val="tx1">
                  <a:lumMod val="50000"/>
                  <a:lumOff val="50000"/>
                </a:schemeClr>
              </a:buClr>
            </a:pPr>
            <a:r>
              <a:rPr kumimoji="1" lang="ja-JP" altLang="en-US" dirty="0" smtClean="0">
                <a:solidFill>
                  <a:schemeClr val="tx1">
                    <a:lumMod val="50000"/>
                    <a:lumOff val="50000"/>
                  </a:schemeClr>
                </a:solidFill>
              </a:rPr>
              <a:t>ディスクの話の残り</a:t>
            </a:r>
            <a:endParaRPr kumimoji="1" lang="en-US" altLang="ja-JP" dirty="0" smtClean="0">
              <a:solidFill>
                <a:schemeClr val="tx1">
                  <a:lumMod val="50000"/>
                  <a:lumOff val="50000"/>
                </a:schemeClr>
              </a:solidFill>
            </a:endParaRPr>
          </a:p>
          <a:p>
            <a:pPr>
              <a:buClr>
                <a:schemeClr val="tx1">
                  <a:lumMod val="50000"/>
                  <a:lumOff val="50000"/>
                </a:schemeClr>
              </a:buClr>
            </a:pPr>
            <a:r>
              <a:rPr lang="ja-JP" altLang="en-US" dirty="0" smtClean="0">
                <a:solidFill>
                  <a:schemeClr val="tx1">
                    <a:lumMod val="50000"/>
                    <a:lumOff val="50000"/>
                  </a:schemeClr>
                </a:solidFill>
              </a:rPr>
              <a:t>メモリとディスクの簡単なまとめ</a:t>
            </a:r>
            <a:endParaRPr kumimoji="1" lang="ja-JP" altLang="en-US" dirty="0" smtClean="0">
              <a:solidFill>
                <a:schemeClr val="tx1">
                  <a:lumMod val="50000"/>
                  <a:lumOff val="50000"/>
                </a:schemeClr>
              </a:solidFill>
            </a:endParaRPr>
          </a:p>
          <a:p>
            <a:r>
              <a:rPr lang="ja-JP" altLang="en-US" dirty="0" smtClean="0"/>
              <a:t>メモリマップド・ファイル</a:t>
            </a:r>
            <a:r>
              <a:rPr lang="en-US" altLang="ja-JP" dirty="0" smtClean="0"/>
              <a:t>(Mmap)</a:t>
            </a:r>
            <a:endParaRPr lang="ja-JP" altLang="en-US" dirty="0" smtClean="0"/>
          </a:p>
          <a:p>
            <a:pPr lvl="1"/>
            <a:r>
              <a:rPr lang="ja-JP" altLang="en-US" dirty="0" smtClean="0"/>
              <a:t>使い方</a:t>
            </a:r>
          </a:p>
          <a:p>
            <a:pPr lvl="2"/>
            <a:r>
              <a:rPr lang="ja-JP" altLang="en-US" dirty="0" smtClean="0"/>
              <a:t>ファイルをメモリみたいにアクセス</a:t>
            </a:r>
          </a:p>
          <a:p>
            <a:pPr lvl="2"/>
            <a:r>
              <a:rPr lang="ja-JP" altLang="en-US" dirty="0" smtClean="0"/>
              <a:t>共有マッピングでプロセス間でデータの共有</a:t>
            </a:r>
          </a:p>
          <a:p>
            <a:pPr lvl="2"/>
            <a:r>
              <a:rPr lang="ja-JP" altLang="en-US" dirty="0" smtClean="0"/>
              <a:t>メモリ確保 </a:t>
            </a:r>
            <a:r>
              <a:rPr lang="en-US" altLang="ja-JP" dirty="0" smtClean="0"/>
              <a:t>(</a:t>
            </a:r>
            <a:r>
              <a:rPr lang="en-US" altLang="ja-JP" dirty="0" err="1" smtClean="0"/>
              <a:t>malloc</a:t>
            </a:r>
            <a:r>
              <a:rPr lang="ja-JP" altLang="en-US" dirty="0" smtClean="0"/>
              <a:t>の実体</a:t>
            </a:r>
            <a:r>
              <a:rPr lang="en-US" altLang="ja-JP" dirty="0" smtClean="0"/>
              <a:t>?)</a:t>
            </a:r>
          </a:p>
          <a:p>
            <a:pPr lvl="1">
              <a:buClr>
                <a:schemeClr val="tx1">
                  <a:lumMod val="50000"/>
                  <a:lumOff val="50000"/>
                </a:schemeClr>
              </a:buClr>
            </a:pPr>
            <a:r>
              <a:rPr lang="ja-JP" altLang="en-US" dirty="0" smtClean="0">
                <a:solidFill>
                  <a:schemeClr val="tx1">
                    <a:lumMod val="50000"/>
                    <a:lumOff val="50000"/>
                  </a:schemeClr>
                </a:solidFill>
              </a:rPr>
              <a:t>仕組み</a:t>
            </a:r>
            <a:endParaRPr lang="en-US" altLang="ja-JP" dirty="0" smtClean="0">
              <a:solidFill>
                <a:schemeClr val="tx1">
                  <a:lumMod val="50000"/>
                  <a:lumOff val="50000"/>
                </a:schemeClr>
              </a:solidFill>
            </a:endParaRPr>
          </a:p>
          <a:p>
            <a:pPr lvl="1">
              <a:buClr>
                <a:schemeClr val="tx1">
                  <a:lumMod val="50000"/>
                  <a:lumOff val="50000"/>
                </a:schemeClr>
              </a:buClr>
            </a:pPr>
            <a:r>
              <a:rPr lang="ja-JP" altLang="en-US" dirty="0" smtClean="0">
                <a:solidFill>
                  <a:schemeClr val="tx1">
                    <a:lumMod val="50000"/>
                    <a:lumOff val="50000"/>
                  </a:schemeClr>
                </a:solidFill>
              </a:rPr>
              <a:t>プライベートマッピングの最適化</a:t>
            </a:r>
          </a:p>
          <a:p>
            <a:pPr lvl="1">
              <a:buClr>
                <a:schemeClr val="tx1">
                  <a:lumMod val="50000"/>
                  <a:lumOff val="50000"/>
                </a:schemeClr>
              </a:buClr>
            </a:pPr>
            <a:r>
              <a:rPr lang="en-US" altLang="ja-JP" dirty="0" smtClean="0">
                <a:solidFill>
                  <a:schemeClr val="tx1">
                    <a:lumMod val="50000"/>
                    <a:lumOff val="50000"/>
                  </a:schemeClr>
                </a:solidFill>
              </a:rPr>
              <a:t>mmap</a:t>
            </a:r>
            <a:r>
              <a:rPr lang="ja-JP" altLang="en-US" dirty="0" smtClean="0">
                <a:solidFill>
                  <a:schemeClr val="tx1">
                    <a:lumMod val="50000"/>
                    <a:lumOff val="50000"/>
                  </a:schemeClr>
                </a:solidFill>
              </a:rPr>
              <a:t>の利用価値</a:t>
            </a:r>
            <a:endParaRPr lang="en-US" altLang="ja-JP" dirty="0" smtClean="0">
              <a:solidFill>
                <a:schemeClr val="tx1">
                  <a:lumMod val="50000"/>
                  <a:lumOff val="50000"/>
                </a:schemeClr>
              </a:solidFill>
            </a:endParaRPr>
          </a:p>
          <a:p>
            <a:pPr lvl="1"/>
            <a:endParaRPr lang="ja-JP" altLang="en-US" dirty="0" smtClean="0"/>
          </a:p>
        </p:txBody>
      </p:sp>
      <p:sp>
        <p:nvSpPr>
          <p:cNvPr id="4" name="正方形/長方形 3"/>
          <p:cNvSpPr/>
          <p:nvPr/>
        </p:nvSpPr>
        <p:spPr>
          <a:xfrm>
            <a:off x="214282" y="2143116"/>
            <a:ext cx="8715436" cy="2643206"/>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コンテンツ プレースホルダ 45"/>
          <p:cNvSpPr>
            <a:spLocks noGrp="1"/>
          </p:cNvSpPr>
          <p:nvPr>
            <p:ph idx="1"/>
          </p:nvPr>
        </p:nvSpPr>
        <p:spPr/>
        <p:txBody>
          <a:bodyPr/>
          <a:lstStyle/>
          <a:p>
            <a:r>
              <a:rPr lang="ja-JP" altLang="en-US" dirty="0" smtClean="0"/>
              <a:t>ファイル</a:t>
            </a:r>
            <a:r>
              <a:rPr lang="en-US" altLang="ja-JP" dirty="0" smtClean="0"/>
              <a:t>API</a:t>
            </a:r>
            <a:r>
              <a:rPr kumimoji="1" lang="ja-JP" altLang="en-US" dirty="0" smtClean="0"/>
              <a:t>は</a:t>
            </a:r>
            <a:r>
              <a:rPr kumimoji="1" lang="en-US" altLang="ja-JP" dirty="0" smtClean="0"/>
              <a:t>stream(</a:t>
            </a:r>
            <a:r>
              <a:rPr kumimoji="1" lang="ja-JP" altLang="en-US" dirty="0" smtClean="0"/>
              <a:t>流れ</a:t>
            </a:r>
            <a:r>
              <a:rPr kumimoji="1" lang="en-US" altLang="ja-JP" dirty="0" smtClean="0"/>
              <a:t>)</a:t>
            </a:r>
            <a:r>
              <a:rPr kumimoji="1" lang="ja-JP" altLang="en-US" dirty="0" smtClean="0"/>
              <a:t>志向</a:t>
            </a:r>
          </a:p>
          <a:p>
            <a:pPr lvl="1"/>
            <a:r>
              <a:rPr lang="en-US" altLang="ja-JP" dirty="0" smtClean="0"/>
              <a:t>read()</a:t>
            </a:r>
            <a:r>
              <a:rPr lang="ja-JP" altLang="en-US" dirty="0" smtClean="0"/>
              <a:t>は前の読み出し位置を覚えている</a:t>
            </a:r>
          </a:p>
          <a:p>
            <a:r>
              <a:rPr lang="ja-JP" altLang="en-US" dirty="0" smtClean="0"/>
              <a:t>メモリ</a:t>
            </a:r>
            <a:r>
              <a:rPr lang="ja-JP" altLang="en-US" dirty="0" smtClean="0"/>
              <a:t>はランダムアクセス志向</a:t>
            </a:r>
          </a:p>
          <a:p>
            <a:pPr lvl="1"/>
            <a:r>
              <a:rPr lang="ja-JP" altLang="en-US" dirty="0" smtClean="0"/>
              <a:t>いつでも配列の任意の場所を読み書き</a:t>
            </a:r>
            <a:r>
              <a:rPr lang="ja-JP" altLang="en-US" dirty="0" smtClean="0"/>
              <a:t>できる</a:t>
            </a:r>
            <a:endParaRPr lang="ja-JP" altLang="en-US" dirty="0" smtClean="0"/>
          </a:p>
        </p:txBody>
      </p:sp>
      <p:sp>
        <p:nvSpPr>
          <p:cNvPr id="4098" name="タイトル 1"/>
          <p:cNvSpPr>
            <a:spLocks noGrp="1"/>
          </p:cNvSpPr>
          <p:nvPr>
            <p:ph type="title"/>
          </p:nvPr>
        </p:nvSpPr>
        <p:spPr/>
        <p:txBody>
          <a:bodyPr/>
          <a:lstStyle/>
          <a:p>
            <a:r>
              <a:rPr lang="ja-JP" altLang="en-US" dirty="0" smtClean="0"/>
              <a:t>ファイル</a:t>
            </a:r>
            <a:r>
              <a:rPr lang="en-US" altLang="ja-JP" dirty="0" smtClean="0"/>
              <a:t>API</a:t>
            </a:r>
            <a:endParaRPr lang="ja-JP" altLang="en-US" dirty="0" smtClean="0"/>
          </a:p>
        </p:txBody>
      </p:sp>
      <p:graphicFrame>
        <p:nvGraphicFramePr>
          <p:cNvPr id="57" name="コンテンツ プレースホルダ 97"/>
          <p:cNvGraphicFramePr>
            <a:graphicFrameLocks/>
          </p:cNvGraphicFramePr>
          <p:nvPr/>
        </p:nvGraphicFramePr>
        <p:xfrm>
          <a:off x="500034" y="3357562"/>
          <a:ext cx="8215370" cy="2194560"/>
        </p:xfrm>
        <a:graphic>
          <a:graphicData uri="http://schemas.openxmlformats.org/drawingml/2006/table">
            <a:tbl>
              <a:tblPr bandRow="1">
                <a:tableStyleId>{D27102A9-8310-4765-A935-A1911B00CA55}</a:tableStyleId>
              </a:tblPr>
              <a:tblGrid>
                <a:gridCol w="1919479"/>
                <a:gridCol w="2380154"/>
                <a:gridCol w="1996258"/>
                <a:gridCol w="1919479"/>
              </a:tblGrid>
              <a:tr h="142859">
                <a:tc>
                  <a:txBody>
                    <a:bodyPr/>
                    <a:lstStyle/>
                    <a:p>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開く</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読み込み</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書き込み</a:t>
                      </a:r>
                      <a:endParaRPr kumimoji="1" lang="ja-JP" altLang="en-US" sz="2000" b="1" dirty="0">
                        <a:latin typeface="メイリオ" pitchFamily="50" charset="-128"/>
                        <a:ea typeface="メイリオ" pitchFamily="50" charset="-128"/>
                      </a:endParaRPr>
                    </a:p>
                  </a:txBody>
                  <a:tcPr/>
                </a:tc>
              </a:tr>
              <a:tr h="370840">
                <a:tc>
                  <a:txBody>
                    <a:bodyPr/>
                    <a:lstStyle/>
                    <a:p>
                      <a:r>
                        <a:rPr kumimoji="1" lang="ja-JP" altLang="en-US" sz="2000" b="1" dirty="0" smtClean="0">
                          <a:latin typeface="メイリオ" pitchFamily="50" charset="-128"/>
                          <a:ea typeface="メイリオ" pitchFamily="50" charset="-128"/>
                        </a:rPr>
                        <a:t>メモリ</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err="1" smtClean="0">
                          <a:latin typeface="メイリオ" pitchFamily="50" charset="-128"/>
                          <a:ea typeface="メイリオ" pitchFamily="50" charset="-128"/>
                        </a:rPr>
                        <a:t>malloc</a:t>
                      </a:r>
                      <a:r>
                        <a:rPr kumimoji="1" lang="en-US" altLang="ja-JP" sz="2000" b="1" dirty="0" smtClean="0">
                          <a:latin typeface="メイリオ" pitchFamily="50" charset="-128"/>
                          <a:ea typeface="メイリオ" pitchFamily="50" charset="-128"/>
                        </a:rPr>
                        <a:t>(128)</a:t>
                      </a:r>
                    </a:p>
                    <a:p>
                      <a:r>
                        <a:rPr kumimoji="1" lang="en-US" altLang="ja-JP" sz="2000" b="1" dirty="0" smtClean="0">
                          <a:latin typeface="メイリオ" pitchFamily="50" charset="-128"/>
                          <a:ea typeface="メイリオ" pitchFamily="50" charset="-128"/>
                        </a:rPr>
                        <a:t>int A[10]; </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err="1" smtClean="0">
                          <a:latin typeface="メイリオ" pitchFamily="50" charset="-128"/>
                          <a:ea typeface="メイリオ" pitchFamily="50" charset="-128"/>
                        </a:rPr>
                        <a:t>i</a:t>
                      </a:r>
                      <a:endParaRPr kumimoji="1" lang="en-US" altLang="ja-JP" sz="2000" b="1" dirty="0" smtClean="0">
                        <a:latin typeface="メイリオ" pitchFamily="50" charset="-128"/>
                        <a:ea typeface="メイリオ" pitchFamily="50" charset="-128"/>
                      </a:endParaRPr>
                    </a:p>
                    <a:p>
                      <a:r>
                        <a:rPr kumimoji="1" lang="en-US" altLang="ja-JP" sz="2000" b="1" dirty="0" smtClean="0">
                          <a:latin typeface="メイリオ" pitchFamily="50" charset="-128"/>
                          <a:ea typeface="メイリオ" pitchFamily="50" charset="-128"/>
                        </a:rPr>
                        <a:t>A[3]</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err="1" smtClean="0">
                          <a:latin typeface="メイリオ" pitchFamily="50" charset="-128"/>
                          <a:ea typeface="メイリオ" pitchFamily="50" charset="-128"/>
                        </a:rPr>
                        <a:t>i</a:t>
                      </a:r>
                      <a:r>
                        <a:rPr kumimoji="1" lang="en-US" altLang="ja-JP" sz="2000" b="1" baseline="0" dirty="0" smtClean="0">
                          <a:latin typeface="メイリオ" pitchFamily="50" charset="-128"/>
                          <a:ea typeface="メイリオ" pitchFamily="50" charset="-128"/>
                        </a:rPr>
                        <a:t> = 10</a:t>
                      </a:r>
                    </a:p>
                    <a:p>
                      <a:r>
                        <a:rPr kumimoji="1" lang="en-US" altLang="ja-JP" sz="2000" b="1" baseline="0" dirty="0" smtClean="0">
                          <a:latin typeface="メイリオ" pitchFamily="50" charset="-128"/>
                          <a:ea typeface="メイリオ" pitchFamily="50" charset="-128"/>
                        </a:rPr>
                        <a:t>A[10] = 128</a:t>
                      </a:r>
                      <a:endParaRPr kumimoji="1" lang="ja-JP" altLang="en-US" sz="2000" b="1" dirty="0">
                        <a:latin typeface="メイリオ" pitchFamily="50" charset="-128"/>
                        <a:ea typeface="メイリオ" pitchFamily="50" charset="-128"/>
                      </a:endParaRPr>
                    </a:p>
                  </a:txBody>
                  <a:tcPr/>
                </a:tc>
              </a:tr>
              <a:tr h="370840">
                <a:tc>
                  <a:txBody>
                    <a:bodyPr/>
                    <a:lstStyle/>
                    <a:p>
                      <a:r>
                        <a:rPr kumimoji="1" lang="ja-JP" altLang="en-US" sz="2000" b="1" dirty="0" smtClean="0">
                          <a:latin typeface="メイリオ" pitchFamily="50" charset="-128"/>
                          <a:ea typeface="メイリオ" pitchFamily="50" charset="-128"/>
                        </a:rPr>
                        <a:t>ファイル</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smtClean="0">
                          <a:latin typeface="メイリオ" pitchFamily="50" charset="-128"/>
                          <a:ea typeface="メイリオ" pitchFamily="50" charset="-128"/>
                        </a:rPr>
                        <a:t>open()</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smtClean="0">
                          <a:latin typeface="メイリオ" pitchFamily="50" charset="-128"/>
                          <a:ea typeface="メイリオ" pitchFamily="50" charset="-128"/>
                        </a:rPr>
                        <a:t>read()</a:t>
                      </a:r>
                    </a:p>
                    <a:p>
                      <a:r>
                        <a:rPr kumimoji="1" lang="en-US" altLang="ja-JP" sz="2000" b="1" dirty="0" smtClean="0">
                          <a:latin typeface="メイリオ" pitchFamily="50" charset="-128"/>
                          <a:ea typeface="メイリオ" pitchFamily="50" charset="-128"/>
                        </a:rPr>
                        <a:t>seek()</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smtClean="0">
                          <a:latin typeface="メイリオ" pitchFamily="50" charset="-128"/>
                          <a:ea typeface="メイリオ" pitchFamily="50" charset="-128"/>
                        </a:rPr>
                        <a:t>write()</a:t>
                      </a:r>
                    </a:p>
                    <a:p>
                      <a:r>
                        <a:rPr kumimoji="1" lang="en-US" altLang="ja-JP" sz="2000" b="1" dirty="0" smtClean="0">
                          <a:latin typeface="メイリオ" pitchFamily="50" charset="-128"/>
                          <a:ea typeface="メイリオ" pitchFamily="50" charset="-128"/>
                        </a:rPr>
                        <a:t>seek()</a:t>
                      </a:r>
                      <a:endParaRPr kumimoji="1" lang="ja-JP" altLang="en-US" sz="2000" b="1" dirty="0">
                        <a:latin typeface="メイリオ" pitchFamily="50" charset="-128"/>
                        <a:ea typeface="メイリオ" pitchFamily="50" charset="-128"/>
                      </a:endParaRPr>
                    </a:p>
                  </a:txBody>
                  <a:tcPr/>
                </a:tc>
              </a:tr>
              <a:tr h="370840">
                <a:tc>
                  <a:txBody>
                    <a:bodyPr/>
                    <a:lstStyle/>
                    <a:p>
                      <a:r>
                        <a:rPr kumimoji="1" lang="ja-JP" altLang="en-US" sz="2000" b="1" dirty="0" smtClean="0">
                          <a:solidFill>
                            <a:schemeClr val="tx1">
                              <a:lumMod val="50000"/>
                              <a:lumOff val="50000"/>
                            </a:schemeClr>
                          </a:solidFill>
                          <a:latin typeface="メイリオ" pitchFamily="50" charset="-128"/>
                          <a:ea typeface="メイリオ" pitchFamily="50" charset="-128"/>
                        </a:rPr>
                        <a:t>ネットワーク</a:t>
                      </a:r>
                      <a:endParaRPr kumimoji="1" lang="ja-JP" altLang="en-US" sz="2000" b="1" dirty="0">
                        <a:solidFill>
                          <a:schemeClr val="tx1">
                            <a:lumMod val="50000"/>
                            <a:lumOff val="50000"/>
                          </a:schemeClr>
                        </a:solidFill>
                        <a:latin typeface="メイリオ" pitchFamily="50" charset="-128"/>
                        <a:ea typeface="メイリオ" pitchFamily="50" charset="-128"/>
                      </a:endParaRPr>
                    </a:p>
                  </a:txBody>
                  <a:tcPr/>
                </a:tc>
                <a:tc>
                  <a:txBody>
                    <a:bodyPr/>
                    <a:lstStyle/>
                    <a:p>
                      <a:r>
                        <a:rPr kumimoji="1" lang="en-US" altLang="ja-JP" sz="2000" b="1" dirty="0" smtClean="0">
                          <a:solidFill>
                            <a:schemeClr val="tx1">
                              <a:lumMod val="50000"/>
                              <a:lumOff val="50000"/>
                            </a:schemeClr>
                          </a:solidFill>
                          <a:latin typeface="メイリオ" pitchFamily="50" charset="-128"/>
                          <a:ea typeface="メイリオ" pitchFamily="50" charset="-128"/>
                        </a:rPr>
                        <a:t>socket, connect</a:t>
                      </a:r>
                      <a:endParaRPr kumimoji="1" lang="ja-JP" altLang="en-US" sz="2000" b="1" dirty="0">
                        <a:solidFill>
                          <a:schemeClr val="tx1">
                            <a:lumMod val="50000"/>
                            <a:lumOff val="50000"/>
                          </a:schemeClr>
                        </a:solidFill>
                        <a:latin typeface="メイリオ" pitchFamily="50" charset="-128"/>
                        <a:ea typeface="メイリオ" pitchFamily="50" charset="-128"/>
                      </a:endParaRPr>
                    </a:p>
                  </a:txBody>
                  <a:tcPr/>
                </a:tc>
                <a:tc>
                  <a:txBody>
                    <a:bodyPr/>
                    <a:lstStyle/>
                    <a:p>
                      <a:r>
                        <a:rPr kumimoji="1" lang="en-US" altLang="ja-JP" sz="2000" b="1" dirty="0" err="1" smtClean="0">
                          <a:solidFill>
                            <a:schemeClr val="tx1">
                              <a:lumMod val="50000"/>
                              <a:lumOff val="50000"/>
                            </a:schemeClr>
                          </a:solidFill>
                          <a:latin typeface="メイリオ" pitchFamily="50" charset="-128"/>
                          <a:ea typeface="メイリオ" pitchFamily="50" charset="-128"/>
                        </a:rPr>
                        <a:t>recv</a:t>
                      </a:r>
                      <a:r>
                        <a:rPr kumimoji="1" lang="en-US" altLang="ja-JP" sz="2000" b="1" dirty="0" smtClean="0">
                          <a:solidFill>
                            <a:schemeClr val="tx1">
                              <a:lumMod val="50000"/>
                              <a:lumOff val="50000"/>
                            </a:schemeClr>
                          </a:solidFill>
                          <a:latin typeface="メイリオ" pitchFamily="50" charset="-128"/>
                          <a:ea typeface="メイリオ" pitchFamily="50" charset="-128"/>
                        </a:rPr>
                        <a:t>()</a:t>
                      </a:r>
                      <a:endParaRPr kumimoji="1" lang="ja-JP" altLang="en-US" sz="2000" b="1" dirty="0">
                        <a:solidFill>
                          <a:schemeClr val="tx1">
                            <a:lumMod val="50000"/>
                            <a:lumOff val="50000"/>
                          </a:schemeClr>
                        </a:solidFill>
                        <a:latin typeface="メイリオ" pitchFamily="50" charset="-128"/>
                        <a:ea typeface="メイリオ" pitchFamily="50" charset="-128"/>
                      </a:endParaRPr>
                    </a:p>
                  </a:txBody>
                  <a:tcPr/>
                </a:tc>
                <a:tc>
                  <a:txBody>
                    <a:bodyPr/>
                    <a:lstStyle/>
                    <a:p>
                      <a:r>
                        <a:rPr kumimoji="1" lang="en-US" altLang="ja-JP" sz="2000" b="1" dirty="0" smtClean="0">
                          <a:solidFill>
                            <a:schemeClr val="tx1">
                              <a:lumMod val="50000"/>
                              <a:lumOff val="50000"/>
                            </a:schemeClr>
                          </a:solidFill>
                          <a:latin typeface="メイリオ" pitchFamily="50" charset="-128"/>
                          <a:ea typeface="メイリオ" pitchFamily="50" charset="-128"/>
                        </a:rPr>
                        <a:t>send()</a:t>
                      </a:r>
                      <a:endParaRPr kumimoji="1" lang="ja-JP" altLang="en-US" sz="2000" b="1" dirty="0">
                        <a:solidFill>
                          <a:schemeClr val="tx1">
                            <a:lumMod val="50000"/>
                            <a:lumOff val="50000"/>
                          </a:schemeClr>
                        </a:solidFill>
                        <a:latin typeface="メイリオ" pitchFamily="50" charset="-128"/>
                        <a:ea typeface="メイリオ" pitchFamily="50" charset="-128"/>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857224" y="2428868"/>
            <a:ext cx="8286776" cy="500066"/>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コンテンツ プレースホルダ 45"/>
          <p:cNvSpPr>
            <a:spLocks noGrp="1"/>
          </p:cNvSpPr>
          <p:nvPr>
            <p:ph idx="1"/>
          </p:nvPr>
        </p:nvSpPr>
        <p:spPr/>
        <p:txBody>
          <a:bodyPr/>
          <a:lstStyle/>
          <a:p>
            <a:r>
              <a:rPr lang="ja-JP" altLang="en-US" sz="2800" dirty="0" smtClean="0"/>
              <a:t>例</a:t>
            </a:r>
            <a:r>
              <a:rPr lang="en-US" altLang="ja-JP" sz="2800" dirty="0" smtClean="0"/>
              <a:t>:</a:t>
            </a:r>
            <a:r>
              <a:rPr lang="ja-JP" altLang="en-US" sz="2800" dirty="0" smtClean="0"/>
              <a:t>大きな辞書ファイルを引く</a:t>
            </a:r>
            <a:endParaRPr lang="en-US" altLang="ja-JP" sz="2800" dirty="0" smtClean="0"/>
          </a:p>
          <a:p>
            <a:r>
              <a:rPr lang="en-US" altLang="ja-JP" sz="2800" dirty="0" smtClean="0"/>
              <a:t>seek(), read()</a:t>
            </a:r>
            <a:r>
              <a:rPr lang="ja-JP" altLang="en-US" sz="2800" dirty="0" smtClean="0"/>
              <a:t>を繰り返してもいいが面倒</a:t>
            </a:r>
            <a:endParaRPr lang="en-US" altLang="ja-JP" sz="2800" dirty="0" smtClean="0"/>
          </a:p>
          <a:p>
            <a:r>
              <a:rPr lang="ja-JP" altLang="en-US" sz="2800" dirty="0" smtClean="0"/>
              <a:t>ファイルをメモリのように扱えると便利</a:t>
            </a:r>
            <a:br>
              <a:rPr lang="ja-JP" altLang="en-US" sz="2800" dirty="0" smtClean="0"/>
            </a:br>
            <a:r>
              <a:rPr lang="ja-JP" altLang="en-US" sz="2800" dirty="0" smtClean="0"/>
              <a:t>→</a:t>
            </a:r>
            <a:r>
              <a:rPr lang="ja-JP" altLang="en-US" sz="2800" b="1" dirty="0" smtClean="0">
                <a:solidFill>
                  <a:srgbClr val="C00000"/>
                </a:solidFill>
              </a:rPr>
              <a:t>メモリマップドファイル </a:t>
            </a:r>
            <a:r>
              <a:rPr lang="en-US" altLang="ja-JP" sz="2800" b="1" dirty="0" smtClean="0">
                <a:solidFill>
                  <a:srgbClr val="C00000"/>
                </a:solidFill>
              </a:rPr>
              <a:t>(mmap)</a:t>
            </a:r>
          </a:p>
        </p:txBody>
      </p:sp>
      <p:sp>
        <p:nvSpPr>
          <p:cNvPr id="4098" name="タイトル 1"/>
          <p:cNvSpPr>
            <a:spLocks noGrp="1"/>
          </p:cNvSpPr>
          <p:nvPr>
            <p:ph type="title"/>
          </p:nvPr>
        </p:nvSpPr>
        <p:spPr/>
        <p:txBody>
          <a:bodyPr/>
          <a:lstStyle/>
          <a:p>
            <a:r>
              <a:rPr lang="ja-JP" altLang="en-US" sz="3600" dirty="0" smtClean="0"/>
              <a:t>ファイルをランダムアクセスしたい場合</a:t>
            </a:r>
            <a:endParaRPr lang="en-US" altLang="ja-JP" sz="3600" dirty="0" smtClean="0"/>
          </a:p>
        </p:txBody>
      </p:sp>
      <p:sp>
        <p:nvSpPr>
          <p:cNvPr id="6" name="正方形/長方形 5"/>
          <p:cNvSpPr/>
          <p:nvPr/>
        </p:nvSpPr>
        <p:spPr>
          <a:xfrm>
            <a:off x="357158" y="3502035"/>
            <a:ext cx="1928813" cy="2214569"/>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7" name="テキスト ボックス 6"/>
          <p:cNvSpPr txBox="1"/>
          <p:nvPr/>
        </p:nvSpPr>
        <p:spPr>
          <a:xfrm>
            <a:off x="285720" y="3502035"/>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ファイルシステム</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8" name="フローチャート : 書類 7"/>
          <p:cNvSpPr/>
          <p:nvPr/>
        </p:nvSpPr>
        <p:spPr>
          <a:xfrm>
            <a:off x="857237" y="3859223"/>
            <a:ext cx="1000125" cy="1643067"/>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rPr>
              <a:t>dict.txt</a:t>
            </a:r>
            <a:endParaRPr lang="ja-JP" altLang="en-US" sz="1600" dirty="0">
              <a:latin typeface="Century Gothic" pitchFamily="34" charset="0"/>
            </a:endParaRPr>
          </a:p>
        </p:txBody>
      </p:sp>
      <p:cxnSp>
        <p:nvCxnSpPr>
          <p:cNvPr id="12" name="直線矢印コネクタ 11"/>
          <p:cNvCxnSpPr/>
          <p:nvPr/>
        </p:nvCxnSpPr>
        <p:spPr>
          <a:xfrm>
            <a:off x="928662" y="4002092"/>
            <a:ext cx="428628" cy="1588"/>
          </a:xfrm>
          <a:prstGeom prst="straightConnector1">
            <a:avLst/>
          </a:prstGeom>
          <a:ln w="571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1357290" y="4357694"/>
            <a:ext cx="428628" cy="1588"/>
          </a:xfrm>
          <a:prstGeom prst="straightConnector1">
            <a:avLst/>
          </a:prstGeom>
          <a:ln w="571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1174037" y="5073662"/>
            <a:ext cx="428628" cy="1588"/>
          </a:xfrm>
          <a:prstGeom prst="straightConnector1">
            <a:avLst/>
          </a:prstGeom>
          <a:ln w="571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674512" y="3447811"/>
            <a:ext cx="2000251" cy="2214569"/>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7" name="テキスト ボックス 16"/>
          <p:cNvSpPr txBox="1"/>
          <p:nvPr/>
        </p:nvSpPr>
        <p:spPr>
          <a:xfrm>
            <a:off x="4857752" y="3447811"/>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23" name="四角形吹き出し 22"/>
          <p:cNvSpPr/>
          <p:nvPr/>
        </p:nvSpPr>
        <p:spPr>
          <a:xfrm>
            <a:off x="1428728" y="3859216"/>
            <a:ext cx="816879" cy="214314"/>
          </a:xfrm>
          <a:prstGeom prst="wedgeRectCallout">
            <a:avLst>
              <a:gd name="adj1" fmla="val -51240"/>
              <a:gd name="adj2" fmla="val 123676"/>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ysClr val="windowText" lastClr="000000"/>
                </a:solidFill>
                <a:latin typeface="Century Gothic" pitchFamily="34" charset="0"/>
              </a:rPr>
              <a:t>read()</a:t>
            </a:r>
            <a:endParaRPr kumimoji="1" lang="ja-JP" altLang="en-US" sz="1600" b="1" dirty="0">
              <a:solidFill>
                <a:sysClr val="windowText" lastClr="000000"/>
              </a:solidFill>
              <a:latin typeface="Century Gothic" pitchFamily="34" charset="0"/>
            </a:endParaRPr>
          </a:p>
        </p:txBody>
      </p:sp>
      <p:sp>
        <p:nvSpPr>
          <p:cNvPr id="24" name="フリーフォーム 23"/>
          <p:cNvSpPr/>
          <p:nvPr/>
        </p:nvSpPr>
        <p:spPr>
          <a:xfrm>
            <a:off x="1069078" y="4006846"/>
            <a:ext cx="409575" cy="342900"/>
          </a:xfrm>
          <a:custGeom>
            <a:avLst/>
            <a:gdLst>
              <a:gd name="connsiteX0" fmla="*/ 257175 w 409575"/>
              <a:gd name="connsiteY0" fmla="*/ 0 h 342900"/>
              <a:gd name="connsiteX1" fmla="*/ 371475 w 409575"/>
              <a:gd name="connsiteY1" fmla="*/ 95250 h 342900"/>
              <a:gd name="connsiteX2" fmla="*/ 28575 w 409575"/>
              <a:gd name="connsiteY2" fmla="*/ 209550 h 342900"/>
              <a:gd name="connsiteX3" fmla="*/ 200025 w 409575"/>
              <a:gd name="connsiteY3" fmla="*/ 342900 h 342900"/>
              <a:gd name="connsiteX0" fmla="*/ 257175 w 409575"/>
              <a:gd name="connsiteY0" fmla="*/ 0 h 342900"/>
              <a:gd name="connsiteX1" fmla="*/ 371475 w 409575"/>
              <a:gd name="connsiteY1" fmla="*/ 95250 h 342900"/>
              <a:gd name="connsiteX2" fmla="*/ 28575 w 409575"/>
              <a:gd name="connsiteY2" fmla="*/ 209550 h 342900"/>
              <a:gd name="connsiteX3" fmla="*/ 200025 w 409575"/>
              <a:gd name="connsiteY3" fmla="*/ 342900 h 342900"/>
            </a:gdLst>
            <a:ahLst/>
            <a:cxnLst>
              <a:cxn ang="0">
                <a:pos x="connsiteX0" y="connsiteY0"/>
              </a:cxn>
              <a:cxn ang="0">
                <a:pos x="connsiteX1" y="connsiteY1"/>
              </a:cxn>
              <a:cxn ang="0">
                <a:pos x="connsiteX2" y="connsiteY2"/>
              </a:cxn>
              <a:cxn ang="0">
                <a:pos x="connsiteX3" y="connsiteY3"/>
              </a:cxn>
            </a:cxnLst>
            <a:rect l="l" t="t" r="r" b="b"/>
            <a:pathLst>
              <a:path w="409575" h="342900">
                <a:moveTo>
                  <a:pt x="257175" y="0"/>
                </a:moveTo>
                <a:cubicBezTo>
                  <a:pt x="333375" y="30162"/>
                  <a:pt x="409575" y="60325"/>
                  <a:pt x="371475" y="95250"/>
                </a:cubicBezTo>
                <a:cubicBezTo>
                  <a:pt x="333375" y="130175"/>
                  <a:pt x="57150" y="168275"/>
                  <a:pt x="28575" y="209550"/>
                </a:cubicBezTo>
                <a:cubicBezTo>
                  <a:pt x="0" y="250825"/>
                  <a:pt x="100012" y="296862"/>
                  <a:pt x="200025" y="34290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フリーフォーム 24"/>
          <p:cNvSpPr/>
          <p:nvPr/>
        </p:nvSpPr>
        <p:spPr>
          <a:xfrm>
            <a:off x="915279" y="4287844"/>
            <a:ext cx="942077" cy="806156"/>
          </a:xfrm>
          <a:custGeom>
            <a:avLst/>
            <a:gdLst>
              <a:gd name="connsiteX0" fmla="*/ 257175 w 409575"/>
              <a:gd name="connsiteY0" fmla="*/ 0 h 342900"/>
              <a:gd name="connsiteX1" fmla="*/ 371475 w 409575"/>
              <a:gd name="connsiteY1" fmla="*/ 95250 h 342900"/>
              <a:gd name="connsiteX2" fmla="*/ 28575 w 409575"/>
              <a:gd name="connsiteY2" fmla="*/ 209550 h 342900"/>
              <a:gd name="connsiteX3" fmla="*/ 200025 w 409575"/>
              <a:gd name="connsiteY3" fmla="*/ 342900 h 342900"/>
              <a:gd name="connsiteX0" fmla="*/ 257175 w 409575"/>
              <a:gd name="connsiteY0" fmla="*/ 0 h 342900"/>
              <a:gd name="connsiteX1" fmla="*/ 371475 w 409575"/>
              <a:gd name="connsiteY1" fmla="*/ 95250 h 342900"/>
              <a:gd name="connsiteX2" fmla="*/ 28575 w 409575"/>
              <a:gd name="connsiteY2" fmla="*/ 209550 h 342900"/>
              <a:gd name="connsiteX3" fmla="*/ 200025 w 409575"/>
              <a:gd name="connsiteY3" fmla="*/ 342900 h 342900"/>
              <a:gd name="connsiteX0" fmla="*/ 1085889 w 1238289"/>
              <a:gd name="connsiteY0" fmla="*/ 0 h 485752"/>
              <a:gd name="connsiteX1" fmla="*/ 1200189 w 1238289"/>
              <a:gd name="connsiteY1" fmla="*/ 95250 h 485752"/>
              <a:gd name="connsiteX2" fmla="*/ 857289 w 1238289"/>
              <a:gd name="connsiteY2" fmla="*/ 209550 h 485752"/>
              <a:gd name="connsiteX3" fmla="*/ 100013 w 1238289"/>
              <a:gd name="connsiteY3" fmla="*/ 485752 h 485752"/>
              <a:gd name="connsiteX0" fmla="*/ 1197813 w 1481188"/>
              <a:gd name="connsiteY0" fmla="*/ 0 h 485752"/>
              <a:gd name="connsiteX1" fmla="*/ 1312113 w 1481188"/>
              <a:gd name="connsiteY1" fmla="*/ 95250 h 485752"/>
              <a:gd name="connsiteX2" fmla="*/ 183363 w 1481188"/>
              <a:gd name="connsiteY2" fmla="*/ 352402 h 485752"/>
              <a:gd name="connsiteX3" fmla="*/ 211937 w 1481188"/>
              <a:gd name="connsiteY3" fmla="*/ 485752 h 485752"/>
              <a:gd name="connsiteX0" fmla="*/ 1197813 w 1481188"/>
              <a:gd name="connsiteY0" fmla="*/ 0 h 485752"/>
              <a:gd name="connsiteX1" fmla="*/ 1312113 w 1481188"/>
              <a:gd name="connsiteY1" fmla="*/ 309540 h 485752"/>
              <a:gd name="connsiteX2" fmla="*/ 183363 w 1481188"/>
              <a:gd name="connsiteY2" fmla="*/ 352402 h 485752"/>
              <a:gd name="connsiteX3" fmla="*/ 211937 w 1481188"/>
              <a:gd name="connsiteY3" fmla="*/ 485752 h 485752"/>
              <a:gd name="connsiteX0" fmla="*/ 912029 w 1433557"/>
              <a:gd name="connsiteY0" fmla="*/ 0 h 771528"/>
              <a:gd name="connsiteX1" fmla="*/ 1312113 w 1433557"/>
              <a:gd name="connsiteY1" fmla="*/ 595316 h 771528"/>
              <a:gd name="connsiteX2" fmla="*/ 183363 w 1433557"/>
              <a:gd name="connsiteY2" fmla="*/ 638178 h 771528"/>
              <a:gd name="connsiteX3" fmla="*/ 211937 w 1433557"/>
              <a:gd name="connsiteY3" fmla="*/ 771528 h 771528"/>
              <a:gd name="connsiteX0" fmla="*/ 857422 w 1378950"/>
              <a:gd name="connsiteY0" fmla="*/ 0 h 771528"/>
              <a:gd name="connsiteX1" fmla="*/ 1257506 w 1378950"/>
              <a:gd name="connsiteY1" fmla="*/ 595316 h 771528"/>
              <a:gd name="connsiteX2" fmla="*/ 929864 w 1378950"/>
              <a:gd name="connsiteY2" fmla="*/ 364712 h 771528"/>
              <a:gd name="connsiteX3" fmla="*/ 128756 w 1378950"/>
              <a:gd name="connsiteY3" fmla="*/ 638178 h 771528"/>
              <a:gd name="connsiteX4" fmla="*/ 157330 w 1378950"/>
              <a:gd name="connsiteY4" fmla="*/ 771528 h 771528"/>
              <a:gd name="connsiteX0" fmla="*/ 857422 w 1051308"/>
              <a:gd name="connsiteY0" fmla="*/ 0 h 771528"/>
              <a:gd name="connsiteX1" fmla="*/ 929864 w 1051308"/>
              <a:gd name="connsiteY1" fmla="*/ 364712 h 771528"/>
              <a:gd name="connsiteX2" fmla="*/ 128756 w 1051308"/>
              <a:gd name="connsiteY2" fmla="*/ 638178 h 771528"/>
              <a:gd name="connsiteX3" fmla="*/ 157330 w 1051308"/>
              <a:gd name="connsiteY3" fmla="*/ 771528 h 771528"/>
              <a:gd name="connsiteX0" fmla="*/ 1071768 w 1301379"/>
              <a:gd name="connsiteY0" fmla="*/ 0 h 771528"/>
              <a:gd name="connsiteX1" fmla="*/ 1144210 w 1301379"/>
              <a:gd name="connsiteY1" fmla="*/ 364712 h 771528"/>
              <a:gd name="connsiteX2" fmla="*/ 128756 w 1301379"/>
              <a:gd name="connsiteY2" fmla="*/ 423840 h 771528"/>
              <a:gd name="connsiteX3" fmla="*/ 371676 w 1301379"/>
              <a:gd name="connsiteY3" fmla="*/ 771528 h 771528"/>
              <a:gd name="connsiteX0" fmla="*/ 1071768 w 1301379"/>
              <a:gd name="connsiteY0" fmla="*/ 0 h 806156"/>
              <a:gd name="connsiteX1" fmla="*/ 1144210 w 1301379"/>
              <a:gd name="connsiteY1" fmla="*/ 364712 h 806156"/>
              <a:gd name="connsiteX2" fmla="*/ 128756 w 1301379"/>
              <a:gd name="connsiteY2" fmla="*/ 423840 h 806156"/>
              <a:gd name="connsiteX3" fmla="*/ 371676 w 1301379"/>
              <a:gd name="connsiteY3" fmla="*/ 771528 h 806156"/>
              <a:gd name="connsiteX0" fmla="*/ 926985 w 1120882"/>
              <a:gd name="connsiteY0" fmla="*/ 0 h 806156"/>
              <a:gd name="connsiteX1" fmla="*/ 999427 w 1120882"/>
              <a:gd name="connsiteY1" fmla="*/ 364712 h 806156"/>
              <a:gd name="connsiteX2" fmla="*/ 198255 w 1120882"/>
              <a:gd name="connsiteY2" fmla="*/ 423840 h 806156"/>
              <a:gd name="connsiteX3" fmla="*/ 226893 w 1120882"/>
              <a:gd name="connsiteY3" fmla="*/ 771528 h 806156"/>
              <a:gd name="connsiteX0" fmla="*/ 926985 w 1120882"/>
              <a:gd name="connsiteY0" fmla="*/ 0 h 806156"/>
              <a:gd name="connsiteX1" fmla="*/ 999427 w 1120882"/>
              <a:gd name="connsiteY1" fmla="*/ 364712 h 806156"/>
              <a:gd name="connsiteX2" fmla="*/ 198255 w 1120882"/>
              <a:gd name="connsiteY2" fmla="*/ 423840 h 806156"/>
              <a:gd name="connsiteX3" fmla="*/ 226893 w 1120882"/>
              <a:gd name="connsiteY3" fmla="*/ 771528 h 806156"/>
              <a:gd name="connsiteX0" fmla="*/ 926985 w 942077"/>
              <a:gd name="connsiteY0" fmla="*/ 0 h 806156"/>
              <a:gd name="connsiteX1" fmla="*/ 785081 w 942077"/>
              <a:gd name="connsiteY1" fmla="*/ 364712 h 806156"/>
              <a:gd name="connsiteX2" fmla="*/ 198255 w 942077"/>
              <a:gd name="connsiteY2" fmla="*/ 423840 h 806156"/>
              <a:gd name="connsiteX3" fmla="*/ 226893 w 942077"/>
              <a:gd name="connsiteY3" fmla="*/ 771528 h 806156"/>
            </a:gdLst>
            <a:ahLst/>
            <a:cxnLst>
              <a:cxn ang="0">
                <a:pos x="connsiteX0" y="connsiteY0"/>
              </a:cxn>
              <a:cxn ang="0">
                <a:pos x="connsiteX1" y="connsiteY1"/>
              </a:cxn>
              <a:cxn ang="0">
                <a:pos x="connsiteX2" y="connsiteY2"/>
              </a:cxn>
              <a:cxn ang="0">
                <a:pos x="connsiteX3" y="connsiteY3"/>
              </a:cxn>
            </a:cxnLst>
            <a:rect l="l" t="t" r="r" b="b"/>
            <a:pathLst>
              <a:path w="942077" h="806156">
                <a:moveTo>
                  <a:pt x="926985" y="0"/>
                </a:moveTo>
                <a:cubicBezTo>
                  <a:pt x="942077" y="75982"/>
                  <a:pt x="906536" y="294072"/>
                  <a:pt x="785081" y="364712"/>
                </a:cubicBezTo>
                <a:cubicBezTo>
                  <a:pt x="663626" y="435352"/>
                  <a:pt x="291286" y="356037"/>
                  <a:pt x="198255" y="423840"/>
                </a:cubicBezTo>
                <a:cubicBezTo>
                  <a:pt x="105224" y="491643"/>
                  <a:pt x="0" y="806156"/>
                  <a:pt x="226893" y="771528"/>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正方形/長方形 27"/>
          <p:cNvSpPr/>
          <p:nvPr/>
        </p:nvSpPr>
        <p:spPr>
          <a:xfrm>
            <a:off x="4714876" y="3805001"/>
            <a:ext cx="1857388"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29" name="正方形/長方形 28"/>
          <p:cNvSpPr/>
          <p:nvPr/>
        </p:nvSpPr>
        <p:spPr>
          <a:xfrm>
            <a:off x="4714876" y="4162191"/>
            <a:ext cx="1857388"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30" name="正方形/長方形 29"/>
          <p:cNvSpPr/>
          <p:nvPr/>
        </p:nvSpPr>
        <p:spPr>
          <a:xfrm>
            <a:off x="4714876" y="4519381"/>
            <a:ext cx="1857388"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cxnSp>
        <p:nvCxnSpPr>
          <p:cNvPr id="19" name="直線矢印コネクタ 18"/>
          <p:cNvCxnSpPr/>
          <p:nvPr/>
        </p:nvCxnSpPr>
        <p:spPr>
          <a:xfrm>
            <a:off x="4857752" y="3947868"/>
            <a:ext cx="428628" cy="1588"/>
          </a:xfrm>
          <a:prstGeom prst="straightConnector1">
            <a:avLst/>
          </a:prstGeom>
          <a:ln w="571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6072198" y="3947877"/>
            <a:ext cx="428628" cy="1588"/>
          </a:xfrm>
          <a:prstGeom prst="straightConnector1">
            <a:avLst/>
          </a:prstGeom>
          <a:ln w="571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6000760" y="4662257"/>
            <a:ext cx="428628" cy="1588"/>
          </a:xfrm>
          <a:prstGeom prst="straightConnector1">
            <a:avLst/>
          </a:prstGeom>
          <a:ln w="571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四角形吹き出し 30"/>
          <p:cNvSpPr/>
          <p:nvPr/>
        </p:nvSpPr>
        <p:spPr>
          <a:xfrm>
            <a:off x="4714876" y="4233629"/>
            <a:ext cx="714380" cy="285752"/>
          </a:xfrm>
          <a:prstGeom prst="wedgeRectCallout">
            <a:avLst>
              <a:gd name="adj1" fmla="val -30679"/>
              <a:gd name="adj2" fmla="val -121028"/>
            </a:avLst>
          </a:prstGeom>
          <a:solidFill>
            <a:srgbClr val="FF99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ysClr val="windowText" lastClr="000000"/>
                </a:solidFill>
                <a:latin typeface="Century Gothic" pitchFamily="34" charset="0"/>
              </a:rPr>
              <a:t>A[0]</a:t>
            </a:r>
            <a:endParaRPr kumimoji="1" lang="ja-JP" altLang="en-US" sz="1600" b="1" dirty="0">
              <a:solidFill>
                <a:sysClr val="windowText" lastClr="000000"/>
              </a:solidFill>
              <a:latin typeface="Century Gothic" pitchFamily="34" charset="0"/>
            </a:endParaRPr>
          </a:p>
        </p:txBody>
      </p:sp>
      <p:sp>
        <p:nvSpPr>
          <p:cNvPr id="32" name="四角形吹き出し 31"/>
          <p:cNvSpPr/>
          <p:nvPr/>
        </p:nvSpPr>
        <p:spPr>
          <a:xfrm>
            <a:off x="5500694" y="4930786"/>
            <a:ext cx="928694" cy="285752"/>
          </a:xfrm>
          <a:prstGeom prst="wedgeRectCallout">
            <a:avLst>
              <a:gd name="adj1" fmla="val -562"/>
              <a:gd name="adj2" fmla="val -130440"/>
            </a:avLst>
          </a:prstGeom>
          <a:solidFill>
            <a:srgbClr val="FF99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ysClr val="windowText" lastClr="000000"/>
                </a:solidFill>
                <a:latin typeface="Century Gothic" pitchFamily="34" charset="0"/>
              </a:rPr>
              <a:t>A[200]</a:t>
            </a:r>
            <a:endParaRPr kumimoji="1" lang="ja-JP" altLang="en-US" sz="1600" b="1" dirty="0">
              <a:solidFill>
                <a:sysClr val="windowText" lastClr="000000"/>
              </a:solidFill>
              <a:latin typeface="Century Gothic" pitchFamily="34" charset="0"/>
            </a:endParaRPr>
          </a:p>
        </p:txBody>
      </p:sp>
      <p:sp>
        <p:nvSpPr>
          <p:cNvPr id="36" name="角丸四角形吹き出し 35"/>
          <p:cNvSpPr/>
          <p:nvPr/>
        </p:nvSpPr>
        <p:spPr>
          <a:xfrm>
            <a:off x="71406" y="4645034"/>
            <a:ext cx="826194" cy="214314"/>
          </a:xfrm>
          <a:prstGeom prst="wedgeRoundRectCallout">
            <a:avLst>
              <a:gd name="adj1" fmla="val 73790"/>
              <a:gd name="adj2" fmla="val -1928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latin typeface="Century Gothic" pitchFamily="34" charset="0"/>
              </a:rPr>
              <a:t>seek()</a:t>
            </a:r>
            <a:endParaRPr lang="ja-JP" altLang="en-US" sz="1600" b="1" dirty="0" smtClean="0">
              <a:latin typeface="Century Gothic" pitchFamily="34" charset="0"/>
            </a:endParaRPr>
          </a:p>
        </p:txBody>
      </p:sp>
      <p:sp>
        <p:nvSpPr>
          <p:cNvPr id="37" name="角丸四角形吹き出し 36"/>
          <p:cNvSpPr/>
          <p:nvPr/>
        </p:nvSpPr>
        <p:spPr>
          <a:xfrm>
            <a:off x="71406" y="5073662"/>
            <a:ext cx="826194" cy="214314"/>
          </a:xfrm>
          <a:prstGeom prst="wedgeRoundRectCallout">
            <a:avLst>
              <a:gd name="adj1" fmla="val 60769"/>
              <a:gd name="adj2" fmla="val -862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latin typeface="Century Gothic" pitchFamily="34" charset="0"/>
              </a:rPr>
              <a:t>seek()</a:t>
            </a:r>
            <a:endParaRPr lang="ja-JP" altLang="en-US" sz="1600" b="1" dirty="0" smtClean="0">
              <a:latin typeface="Century Gothic" pitchFamily="34" charset="0"/>
            </a:endParaRPr>
          </a:p>
        </p:txBody>
      </p:sp>
      <p:sp>
        <p:nvSpPr>
          <p:cNvPr id="38" name="テキスト ボックス 58"/>
          <p:cNvSpPr txBox="1">
            <a:spLocks noChangeArrowheads="1"/>
          </p:cNvSpPr>
          <p:nvPr/>
        </p:nvSpPr>
        <p:spPr bwMode="auto">
          <a:xfrm>
            <a:off x="2285984" y="3216274"/>
            <a:ext cx="2331087" cy="2800767"/>
          </a:xfrm>
          <a:prstGeom prst="rect">
            <a:avLst/>
          </a:prstGeom>
          <a:solidFill>
            <a:srgbClr val="FFFFFF">
              <a:alpha val="50196"/>
            </a:srgbClr>
          </a:solidFill>
          <a:ln w="9525">
            <a:noFill/>
            <a:miter lim="800000"/>
            <a:headEnd/>
            <a:tailEnd/>
          </a:ln>
        </p:spPr>
        <p:txBody>
          <a:bodyPr wrap="none">
            <a:spAutoFit/>
          </a:bodyPr>
          <a:lstStyle/>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f = open(dict.txt);</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read(f, buf);</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 do something */</a:t>
            </a:r>
          </a:p>
          <a:p>
            <a:endPar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endParaRP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seek(10);</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read(f, buf);</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 do something */</a:t>
            </a:r>
          </a:p>
          <a:p>
            <a:endPar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endParaRP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seek(200);</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read(f, buf);</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 do something */</a:t>
            </a:r>
          </a:p>
        </p:txBody>
      </p:sp>
      <p:sp>
        <p:nvSpPr>
          <p:cNvPr id="39" name="テキスト ボックス 58"/>
          <p:cNvSpPr txBox="1">
            <a:spLocks noChangeArrowheads="1"/>
          </p:cNvSpPr>
          <p:nvPr/>
        </p:nvSpPr>
        <p:spPr bwMode="auto">
          <a:xfrm>
            <a:off x="6670069" y="3233497"/>
            <a:ext cx="2331087" cy="2062103"/>
          </a:xfrm>
          <a:prstGeom prst="rect">
            <a:avLst/>
          </a:prstGeom>
          <a:solidFill>
            <a:srgbClr val="FFFFFF">
              <a:alpha val="50196"/>
            </a:srgbClr>
          </a:solidFill>
          <a:ln w="9525">
            <a:noFill/>
            <a:miter lim="800000"/>
            <a:headEnd/>
            <a:tailEnd/>
          </a:ln>
        </p:spPr>
        <p:txBody>
          <a:bodyPr wrap="none">
            <a:spAutoFit/>
          </a:bodyPr>
          <a:lstStyle/>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A[0];</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 do something */</a:t>
            </a:r>
          </a:p>
          <a:p>
            <a:endPar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endParaRP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A[10];</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 do something */</a:t>
            </a:r>
          </a:p>
          <a:p>
            <a:endPar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endParaRP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A[200];</a:t>
            </a:r>
          </a:p>
          <a:p>
            <a:r>
              <a:rPr lang="en-US" altLang="ja-JP" sz="1600" b="1" dirty="0" smtClean="0">
                <a:solidFill>
                  <a:schemeClr val="tx1">
                    <a:lumMod val="65000"/>
                    <a:lumOff val="35000"/>
                  </a:schemeClr>
                </a:solidFill>
                <a:latin typeface="メイリオ" pitchFamily="50" charset="-128"/>
                <a:ea typeface="メイリオ" pitchFamily="50" charset="-128"/>
                <a:cs typeface="Courier New" pitchFamily="49" charset="0"/>
              </a:rPr>
              <a:t>/* do something */</a:t>
            </a:r>
          </a:p>
        </p:txBody>
      </p:sp>
      <p:sp>
        <p:nvSpPr>
          <p:cNvPr id="40" name="四角形吹き出し 39"/>
          <p:cNvSpPr/>
          <p:nvPr/>
        </p:nvSpPr>
        <p:spPr>
          <a:xfrm>
            <a:off x="1000100" y="5430852"/>
            <a:ext cx="816879" cy="214314"/>
          </a:xfrm>
          <a:prstGeom prst="wedgeRectCallout">
            <a:avLst>
              <a:gd name="adj1" fmla="val -21609"/>
              <a:gd name="adj2" fmla="val -17122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ysClr val="windowText" lastClr="000000"/>
                </a:solidFill>
                <a:latin typeface="Century Gothic" pitchFamily="34" charset="0"/>
              </a:rPr>
              <a:t>read()</a:t>
            </a:r>
            <a:endParaRPr kumimoji="1" lang="ja-JP" altLang="en-US" sz="1600" b="1" dirty="0">
              <a:solidFill>
                <a:sysClr val="windowText" lastClr="000000"/>
              </a:solidFill>
              <a:latin typeface="Century Gothic" pitchFamily="34" charset="0"/>
            </a:endParaRPr>
          </a:p>
        </p:txBody>
      </p:sp>
      <p:sp>
        <p:nvSpPr>
          <p:cNvPr id="41" name="四角形吹き出し 40"/>
          <p:cNvSpPr/>
          <p:nvPr/>
        </p:nvSpPr>
        <p:spPr>
          <a:xfrm>
            <a:off x="71406" y="4144968"/>
            <a:ext cx="816879" cy="214314"/>
          </a:xfrm>
          <a:prstGeom prst="wedgeRectCallout">
            <a:avLst>
              <a:gd name="adj1" fmla="val 49176"/>
              <a:gd name="adj2" fmla="val -11475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ysClr val="windowText" lastClr="000000"/>
                </a:solidFill>
                <a:latin typeface="Century Gothic" pitchFamily="34" charset="0"/>
              </a:rPr>
              <a:t>read()</a:t>
            </a:r>
            <a:endParaRPr kumimoji="1" lang="ja-JP" altLang="en-US" sz="1600" b="1" dirty="0">
              <a:solidFill>
                <a:sysClr val="windowText" lastClr="000000"/>
              </a:solidFill>
              <a:latin typeface="Century Gothic" pitchFamily="34" charset="0"/>
            </a:endParaRPr>
          </a:p>
        </p:txBody>
      </p:sp>
      <p:sp>
        <p:nvSpPr>
          <p:cNvPr id="42" name="四角形吹き出し 41"/>
          <p:cNvSpPr/>
          <p:nvPr/>
        </p:nvSpPr>
        <p:spPr>
          <a:xfrm>
            <a:off x="5715008" y="4233629"/>
            <a:ext cx="714380" cy="285752"/>
          </a:xfrm>
          <a:prstGeom prst="wedgeRectCallout">
            <a:avLst>
              <a:gd name="adj1" fmla="val -6209"/>
              <a:gd name="adj2" fmla="val -125734"/>
            </a:avLst>
          </a:prstGeom>
          <a:solidFill>
            <a:srgbClr val="FF99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ysClr val="windowText" lastClr="000000"/>
                </a:solidFill>
                <a:latin typeface="Century Gothic" pitchFamily="34" charset="0"/>
              </a:rPr>
              <a:t>A[10]</a:t>
            </a:r>
            <a:endParaRPr kumimoji="1" lang="ja-JP" altLang="en-US" sz="1600" b="1" dirty="0">
              <a:solidFill>
                <a:sysClr val="windowText" lastClr="000000"/>
              </a:solidFill>
              <a:latin typeface="Century Gothic" pitchFamily="34" charset="0"/>
            </a:endParaRPr>
          </a:p>
        </p:txBody>
      </p:sp>
      <p:cxnSp>
        <p:nvCxnSpPr>
          <p:cNvPr id="43" name="直線コネクタ 42"/>
          <p:cNvCxnSpPr/>
          <p:nvPr/>
        </p:nvCxnSpPr>
        <p:spPr>
          <a:xfrm rot="5400000">
            <a:off x="2859076" y="4858554"/>
            <a:ext cx="3426642" cy="794"/>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85720" y="3071810"/>
            <a:ext cx="8501122"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71438"/>
            <a:ext cx="7772400" cy="928687"/>
          </a:xfrm>
        </p:spPr>
        <p:txBody>
          <a:bodyPr/>
          <a:lstStyle/>
          <a:p>
            <a:pPr eaLnBrk="1" hangingPunct="1"/>
            <a:r>
              <a:rPr lang="ja-JP" altLang="en-US" smtClean="0"/>
              <a:t>メモリマップドファイル</a:t>
            </a:r>
          </a:p>
        </p:txBody>
      </p:sp>
      <p:sp>
        <p:nvSpPr>
          <p:cNvPr id="28676" name="Rectangle 3"/>
          <p:cNvSpPr>
            <a:spLocks noGrp="1" noChangeArrowheads="1"/>
          </p:cNvSpPr>
          <p:nvPr>
            <p:ph type="body" idx="1"/>
          </p:nvPr>
        </p:nvSpPr>
        <p:spPr>
          <a:xfrm>
            <a:off x="214313" y="1000125"/>
            <a:ext cx="8821737" cy="4857750"/>
          </a:xfrm>
        </p:spPr>
        <p:txBody>
          <a:bodyPr/>
          <a:lstStyle/>
          <a:p>
            <a:pPr eaLnBrk="1" hangingPunct="1"/>
            <a:r>
              <a:rPr lang="ja-JP" altLang="en-US" dirty="0" smtClean="0"/>
              <a:t>基本</a:t>
            </a:r>
            <a:r>
              <a:rPr lang="en-US" altLang="ja-JP" dirty="0" smtClean="0"/>
              <a:t>:</a:t>
            </a:r>
            <a:r>
              <a:rPr lang="ja-JP" altLang="en-US" dirty="0" smtClean="0"/>
              <a:t>ファイルを明示的な</a:t>
            </a:r>
            <a:r>
              <a:rPr lang="en-US" altLang="ja-JP" dirty="0" smtClean="0"/>
              <a:t>read/write</a:t>
            </a:r>
            <a:r>
              <a:rPr lang="ja-JP" altLang="en-US" dirty="0" smtClean="0"/>
              <a:t>ではなく</a:t>
            </a:r>
            <a:br>
              <a:rPr lang="ja-JP" altLang="en-US" dirty="0" smtClean="0"/>
            </a:br>
            <a:r>
              <a:rPr lang="ja-JP" altLang="en-US" dirty="0" smtClean="0"/>
              <a:t>「あたかもメモリの様に」読み書きする</a:t>
            </a:r>
            <a:r>
              <a:rPr lang="en-US" altLang="ja-JP" dirty="0" smtClean="0"/>
              <a:t>API</a:t>
            </a:r>
          </a:p>
        </p:txBody>
      </p:sp>
      <p:sp>
        <p:nvSpPr>
          <p:cNvPr id="10" name="正方形/長方形 9"/>
          <p:cNvSpPr/>
          <p:nvPr/>
        </p:nvSpPr>
        <p:spPr>
          <a:xfrm>
            <a:off x="1357290" y="4200710"/>
            <a:ext cx="2143140" cy="1928817"/>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1" name="テキスト ボックス 10"/>
          <p:cNvSpPr txBox="1"/>
          <p:nvPr/>
        </p:nvSpPr>
        <p:spPr>
          <a:xfrm>
            <a:off x="1357290" y="4200710"/>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ファイルシステム</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2" name="フローチャート : 書類 11"/>
          <p:cNvSpPr/>
          <p:nvPr/>
        </p:nvSpPr>
        <p:spPr>
          <a:xfrm>
            <a:off x="1928807" y="4557898"/>
            <a:ext cx="1000125" cy="1357315"/>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rPr>
              <a:t>dict.txt</a:t>
            </a:r>
            <a:endParaRPr lang="ja-JP" altLang="en-US" sz="1600" dirty="0">
              <a:latin typeface="Century Gothic" pitchFamily="34" charset="0"/>
            </a:endParaRPr>
          </a:p>
        </p:txBody>
      </p:sp>
      <p:sp>
        <p:nvSpPr>
          <p:cNvPr id="23" name="正方形/長方形 22"/>
          <p:cNvSpPr/>
          <p:nvPr/>
        </p:nvSpPr>
        <p:spPr>
          <a:xfrm>
            <a:off x="5143504" y="4201496"/>
            <a:ext cx="2286016" cy="2000264"/>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24" name="テキスト ボックス 23"/>
          <p:cNvSpPr txBox="1"/>
          <p:nvPr/>
        </p:nvSpPr>
        <p:spPr>
          <a:xfrm>
            <a:off x="5214942" y="4201495"/>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論理アドレス空間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25" name="正方形/長方形 24"/>
          <p:cNvSpPr/>
          <p:nvPr/>
        </p:nvSpPr>
        <p:spPr>
          <a:xfrm>
            <a:off x="6072198" y="4558685"/>
            <a:ext cx="1285884"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26" name="正方形/長方形 25"/>
          <p:cNvSpPr/>
          <p:nvPr/>
        </p:nvSpPr>
        <p:spPr>
          <a:xfrm>
            <a:off x="5214942" y="4915875"/>
            <a:ext cx="2143140"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27" name="正方形/長方形 26"/>
          <p:cNvSpPr/>
          <p:nvPr/>
        </p:nvSpPr>
        <p:spPr>
          <a:xfrm>
            <a:off x="5214942" y="5273065"/>
            <a:ext cx="1612000"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36" name="フリーフォーム 35"/>
          <p:cNvSpPr/>
          <p:nvPr/>
        </p:nvSpPr>
        <p:spPr>
          <a:xfrm>
            <a:off x="2010188" y="4667672"/>
            <a:ext cx="4124980" cy="319641"/>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Lst>
            <a:ahLst/>
            <a:cxnLst>
              <a:cxn ang="0">
                <a:pos x="connsiteX0" y="connsiteY0"/>
              </a:cxn>
              <a:cxn ang="0">
                <a:pos x="connsiteX1" y="connsiteY1"/>
              </a:cxn>
              <a:cxn ang="0">
                <a:pos x="connsiteX2" y="connsiteY2"/>
              </a:cxn>
            </a:cxnLst>
            <a:rect l="l" t="t" r="r" b="b"/>
            <a:pathLst>
              <a:path w="4124980" h="319641">
                <a:moveTo>
                  <a:pt x="9684" y="0"/>
                </a:moveTo>
                <a:cubicBezTo>
                  <a:pt x="0" y="319641"/>
                  <a:pt x="680239" y="264458"/>
                  <a:pt x="1367533" y="286870"/>
                </a:cubicBezTo>
                <a:cubicBezTo>
                  <a:pt x="1993894" y="311800"/>
                  <a:pt x="3600961" y="4342"/>
                  <a:pt x="4124980" y="6683"/>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フリーフォーム 36"/>
          <p:cNvSpPr/>
          <p:nvPr/>
        </p:nvSpPr>
        <p:spPr>
          <a:xfrm>
            <a:off x="2000233" y="5415123"/>
            <a:ext cx="4995850" cy="745295"/>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Lst>
            <a:ahLst/>
            <a:cxnLst>
              <a:cxn ang="0">
                <a:pos x="connsiteX0" y="connsiteY0"/>
              </a:cxn>
              <a:cxn ang="0">
                <a:pos x="connsiteX1" y="connsiteY1"/>
              </a:cxn>
              <a:cxn ang="0">
                <a:pos x="connsiteX2" y="connsiteY2"/>
              </a:cxn>
              <a:cxn ang="0">
                <a:pos x="connsiteX3" y="connsiteY3"/>
              </a:cxn>
            </a:cxnLst>
            <a:rect l="l" t="t" r="r" b="b"/>
            <a:pathLst>
              <a:path w="4995850" h="745295">
                <a:moveTo>
                  <a:pt x="9684" y="350555"/>
                </a:moveTo>
                <a:cubicBezTo>
                  <a:pt x="0" y="670196"/>
                  <a:pt x="680239" y="615013"/>
                  <a:pt x="1367533" y="637425"/>
                </a:cubicBezTo>
                <a:cubicBezTo>
                  <a:pt x="1973142" y="649794"/>
                  <a:pt x="3862398" y="745295"/>
                  <a:pt x="4429124" y="639058"/>
                </a:cubicBezTo>
                <a:cubicBezTo>
                  <a:pt x="4995850" y="532821"/>
                  <a:pt x="4769870" y="324104"/>
                  <a:pt x="4767890" y="0"/>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テキスト ボックス 58"/>
          <p:cNvSpPr txBox="1">
            <a:spLocks noChangeArrowheads="1"/>
          </p:cNvSpPr>
          <p:nvPr/>
        </p:nvSpPr>
        <p:spPr bwMode="auto">
          <a:xfrm>
            <a:off x="5143504" y="2857496"/>
            <a:ext cx="2850076" cy="1200329"/>
          </a:xfrm>
          <a:prstGeom prst="rect">
            <a:avLst/>
          </a:prstGeom>
          <a:solidFill>
            <a:srgbClr val="FFFFFF">
              <a:alpha val="50196"/>
            </a:srgbClr>
          </a:solidFill>
          <a:ln w="9525">
            <a:noFill/>
            <a:miter lim="800000"/>
            <a:headEnd/>
            <a:tailEnd/>
          </a:ln>
        </p:spPr>
        <p:txBody>
          <a:bodyPr wrap="none">
            <a:spAutoFit/>
          </a:bodyPr>
          <a:lstStyle/>
          <a:p>
            <a:r>
              <a:rPr lang="en-US" altLang="ja-JP" sz="1800" b="1" dirty="0" err="1" smtClean="0">
                <a:solidFill>
                  <a:schemeClr val="tx1">
                    <a:lumMod val="65000"/>
                    <a:lumOff val="35000"/>
                  </a:schemeClr>
                </a:solidFill>
                <a:latin typeface="メイリオ" pitchFamily="50" charset="-128"/>
                <a:ea typeface="メイリオ" pitchFamily="50" charset="-128"/>
                <a:cs typeface="Courier New" pitchFamily="49" charset="0"/>
              </a:rPr>
              <a:t>fd</a:t>
            </a:r>
            <a:r>
              <a:rPr lang="en-US" altLang="ja-JP" sz="1800" b="1" dirty="0" smtClean="0">
                <a:solidFill>
                  <a:schemeClr val="tx1">
                    <a:lumMod val="65000"/>
                    <a:lumOff val="35000"/>
                  </a:schemeClr>
                </a:solidFill>
                <a:latin typeface="メイリオ" pitchFamily="50" charset="-128"/>
                <a:ea typeface="メイリオ" pitchFamily="50" charset="-128"/>
                <a:cs typeface="Courier New" pitchFamily="49" charset="0"/>
              </a:rPr>
              <a:t>=open(“dict.txt”...);</a:t>
            </a:r>
            <a:endParaRPr lang="ja-JP" altLang="en-US" sz="1800" b="1" dirty="0" smtClean="0">
              <a:solidFill>
                <a:schemeClr val="tx1">
                  <a:lumMod val="65000"/>
                  <a:lumOff val="35000"/>
                </a:schemeClr>
              </a:solidFill>
              <a:latin typeface="メイリオ" pitchFamily="50" charset="-128"/>
              <a:ea typeface="メイリオ" pitchFamily="50" charset="-128"/>
              <a:cs typeface="Courier New" pitchFamily="49" charset="0"/>
            </a:endParaRPr>
          </a:p>
          <a:p>
            <a:r>
              <a:rPr lang="en-US" altLang="ja-JP" sz="1800" b="1" dirty="0" smtClean="0">
                <a:solidFill>
                  <a:srgbClr val="C00000"/>
                </a:solidFill>
                <a:latin typeface="メイリオ" pitchFamily="50" charset="-128"/>
                <a:ea typeface="メイリオ" pitchFamily="50" charset="-128"/>
                <a:cs typeface="Courier New" pitchFamily="49" charset="0"/>
              </a:rPr>
              <a:t>A=mmap(.., </a:t>
            </a:r>
            <a:r>
              <a:rPr lang="en-US" altLang="ja-JP" sz="1800" b="1" dirty="0" err="1" smtClean="0">
                <a:solidFill>
                  <a:srgbClr val="C00000"/>
                </a:solidFill>
                <a:latin typeface="メイリオ" pitchFamily="50" charset="-128"/>
                <a:ea typeface="メイリオ" pitchFamily="50" charset="-128"/>
                <a:cs typeface="Courier New" pitchFamily="49" charset="0"/>
              </a:rPr>
              <a:t>fd</a:t>
            </a:r>
            <a:r>
              <a:rPr lang="en-US" altLang="ja-JP" sz="1800" b="1" dirty="0" smtClean="0">
                <a:solidFill>
                  <a:srgbClr val="C00000"/>
                </a:solidFill>
                <a:latin typeface="メイリオ" pitchFamily="50" charset="-128"/>
                <a:ea typeface="メイリオ" pitchFamily="50" charset="-128"/>
                <a:cs typeface="Courier New" pitchFamily="49" charset="0"/>
              </a:rPr>
              <a:t>, ..);</a:t>
            </a:r>
            <a:endParaRPr lang="ja-JP" altLang="en-US" sz="1800" b="1" dirty="0" smtClean="0">
              <a:solidFill>
                <a:srgbClr val="C00000"/>
              </a:solidFill>
              <a:latin typeface="メイリオ" pitchFamily="50" charset="-128"/>
              <a:ea typeface="メイリオ" pitchFamily="50" charset="-128"/>
              <a:cs typeface="Courier New" pitchFamily="49" charset="0"/>
            </a:endParaRPr>
          </a:p>
          <a:p>
            <a:r>
              <a:rPr lang="en-US" altLang="ja-JP" sz="1800" b="1" dirty="0" smtClean="0">
                <a:solidFill>
                  <a:schemeClr val="tx1">
                    <a:lumMod val="65000"/>
                    <a:lumOff val="35000"/>
                  </a:schemeClr>
                </a:solidFill>
                <a:latin typeface="メイリオ" pitchFamily="50" charset="-128"/>
                <a:ea typeface="メイリオ" pitchFamily="50" charset="-128"/>
                <a:cs typeface="Courier New" pitchFamily="49" charset="0"/>
              </a:rPr>
              <a:t>/* do something */</a:t>
            </a:r>
          </a:p>
          <a:p>
            <a:r>
              <a:rPr lang="en-US" altLang="ja-JP" sz="1800" b="1" dirty="0" smtClean="0">
                <a:solidFill>
                  <a:schemeClr val="tx1">
                    <a:lumMod val="65000"/>
                    <a:lumOff val="35000"/>
                  </a:schemeClr>
                </a:solidFill>
                <a:latin typeface="メイリオ" pitchFamily="50" charset="-128"/>
                <a:ea typeface="メイリオ" pitchFamily="50" charset="-128"/>
                <a:cs typeface="Courier New" pitchFamily="49" charset="0"/>
              </a:rPr>
              <a:t>s = </a:t>
            </a:r>
            <a:r>
              <a:rPr lang="en-US" altLang="ja-JP" sz="1800" b="1" dirty="0" smtClean="0">
                <a:solidFill>
                  <a:srgbClr val="C00000"/>
                </a:solidFill>
                <a:latin typeface="メイリオ" pitchFamily="50" charset="-128"/>
                <a:ea typeface="メイリオ" pitchFamily="50" charset="-128"/>
                <a:cs typeface="Courier New" pitchFamily="49" charset="0"/>
              </a:rPr>
              <a:t>A[100];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1214414" y="1500174"/>
            <a:ext cx="7929586" cy="500066"/>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99" name="Rectangle 3"/>
          <p:cNvSpPr>
            <a:spLocks noGrp="1" noChangeArrowheads="1"/>
          </p:cNvSpPr>
          <p:nvPr>
            <p:ph idx="1"/>
          </p:nvPr>
        </p:nvSpPr>
        <p:spPr>
          <a:xfrm>
            <a:off x="0" y="1000108"/>
            <a:ext cx="9036050" cy="4857784"/>
          </a:xfrm>
        </p:spPr>
        <p:txBody>
          <a:bodyPr/>
          <a:lstStyle/>
          <a:p>
            <a:pPr eaLnBrk="1" hangingPunct="1"/>
            <a:r>
              <a:rPr lang="en-US" altLang="ja-JP" dirty="0" err="1" smtClean="0"/>
              <a:t>fd</a:t>
            </a:r>
            <a:r>
              <a:rPr lang="en-US" altLang="ja-JP" dirty="0" smtClean="0"/>
              <a:t> = open(file, access);</a:t>
            </a:r>
            <a:br>
              <a:rPr lang="en-US" altLang="ja-JP" dirty="0" smtClean="0"/>
            </a:br>
            <a:r>
              <a:rPr lang="en-US" altLang="ja-JP" dirty="0" smtClean="0"/>
              <a:t>a’ = </a:t>
            </a:r>
            <a:r>
              <a:rPr lang="en-US" altLang="ja-JP" b="1" dirty="0" smtClean="0"/>
              <a:t>mmap(a</a:t>
            </a:r>
            <a:r>
              <a:rPr lang="en-US" altLang="ja-JP" dirty="0" smtClean="0"/>
              <a:t>, </a:t>
            </a:r>
            <a:r>
              <a:rPr lang="en-US" altLang="ja-JP" b="1" dirty="0" smtClean="0"/>
              <a:t>n</a:t>
            </a:r>
            <a:r>
              <a:rPr lang="en-US" altLang="ja-JP" dirty="0" smtClean="0"/>
              <a:t>, </a:t>
            </a:r>
            <a:r>
              <a:rPr lang="en-US" altLang="ja-JP" dirty="0" err="1" smtClean="0"/>
              <a:t>prot</a:t>
            </a:r>
            <a:r>
              <a:rPr lang="en-US" altLang="ja-JP" dirty="0" smtClean="0"/>
              <a:t>, share, </a:t>
            </a:r>
            <a:r>
              <a:rPr lang="en-US" altLang="ja-JP" b="1" dirty="0" err="1" smtClean="0"/>
              <a:t>fd</a:t>
            </a:r>
            <a:r>
              <a:rPr lang="en-US" altLang="ja-JP" dirty="0" smtClean="0"/>
              <a:t>, </a:t>
            </a:r>
            <a:r>
              <a:rPr lang="en-US" altLang="ja-JP" b="1" dirty="0" smtClean="0"/>
              <a:t>offset);</a:t>
            </a:r>
          </a:p>
          <a:p>
            <a:pPr lvl="1" eaLnBrk="1" hangingPunct="1"/>
            <a:r>
              <a:rPr lang="ja-JP" altLang="en-US" dirty="0" smtClean="0"/>
              <a:t>意味</a:t>
            </a:r>
            <a:r>
              <a:rPr lang="en-US" altLang="ja-JP" dirty="0" smtClean="0"/>
              <a:t>: “file</a:t>
            </a:r>
            <a:r>
              <a:rPr lang="ja-JP" altLang="en-US" dirty="0" smtClean="0"/>
              <a:t>の</a:t>
            </a:r>
            <a:r>
              <a:rPr lang="en-US" altLang="ja-JP" dirty="0" smtClean="0"/>
              <a:t>offset</a:t>
            </a:r>
            <a:r>
              <a:rPr lang="ja-JP" altLang="en-US" dirty="0" smtClean="0"/>
              <a:t>バイトから始まる</a:t>
            </a:r>
            <a:r>
              <a:rPr lang="en-US" altLang="ja-JP" dirty="0" smtClean="0"/>
              <a:t>n</a:t>
            </a:r>
            <a:r>
              <a:rPr lang="ja-JP" altLang="en-US" dirty="0" smtClean="0"/>
              <a:t>バイトを，アドレス</a:t>
            </a:r>
            <a:r>
              <a:rPr lang="en-US" altLang="ja-JP" dirty="0" smtClean="0"/>
              <a:t>[a’, a’ + n)</a:t>
            </a:r>
            <a:r>
              <a:rPr lang="ja-JP" altLang="en-US" dirty="0" smtClean="0"/>
              <a:t>で</a:t>
            </a:r>
            <a:r>
              <a:rPr lang="en-US" altLang="ja-JP" dirty="0" smtClean="0"/>
              <a:t>access</a:t>
            </a:r>
            <a:r>
              <a:rPr lang="ja-JP" altLang="en-US" dirty="0" smtClean="0"/>
              <a:t>可能にする</a:t>
            </a:r>
            <a:r>
              <a:rPr lang="en-US" altLang="ja-JP" dirty="0" smtClean="0"/>
              <a:t>”</a:t>
            </a:r>
          </a:p>
          <a:p>
            <a:pPr lvl="2" eaLnBrk="1" hangingPunct="1"/>
            <a:r>
              <a:rPr lang="en-US" altLang="ja-JP" dirty="0" smtClean="0"/>
              <a:t>a </a:t>
            </a:r>
            <a:r>
              <a:rPr lang="en-US" altLang="ja-JP" dirty="0" smtClean="0">
                <a:sym typeface="Symbol" pitchFamily="18" charset="2"/>
              </a:rPr>
              <a:t> </a:t>
            </a:r>
            <a:r>
              <a:rPr lang="en-US" altLang="ja-JP" dirty="0" smtClean="0"/>
              <a:t>0 </a:t>
            </a:r>
            <a:r>
              <a:rPr lang="ja-JP" altLang="en-US" dirty="0" smtClean="0">
                <a:sym typeface="Symbol" pitchFamily="18" charset="2"/>
              </a:rPr>
              <a:t></a:t>
            </a:r>
            <a:r>
              <a:rPr lang="ja-JP" altLang="en-US" dirty="0" smtClean="0"/>
              <a:t> </a:t>
            </a:r>
            <a:r>
              <a:rPr lang="en-US" altLang="ja-JP" dirty="0" smtClean="0"/>
              <a:t>a’ = a (</a:t>
            </a:r>
            <a:r>
              <a:rPr lang="ja-JP" altLang="en-US" dirty="0" smtClean="0"/>
              <a:t>空いていれば</a:t>
            </a:r>
            <a:r>
              <a:rPr lang="en-US" altLang="ja-JP" dirty="0" smtClean="0"/>
              <a:t>)</a:t>
            </a:r>
          </a:p>
          <a:p>
            <a:pPr lvl="2" eaLnBrk="1" hangingPunct="1"/>
            <a:r>
              <a:rPr lang="en-US" altLang="ja-JP" dirty="0" smtClean="0"/>
              <a:t>a = 0 </a:t>
            </a:r>
            <a:r>
              <a:rPr lang="ja-JP" altLang="en-US" dirty="0" smtClean="0">
                <a:sym typeface="Symbol" pitchFamily="18" charset="2"/>
              </a:rPr>
              <a:t> </a:t>
            </a:r>
            <a:r>
              <a:rPr lang="en-US" altLang="ja-JP" dirty="0" smtClean="0"/>
              <a:t>a’</a:t>
            </a:r>
            <a:r>
              <a:rPr lang="ja-JP" altLang="en-US" dirty="0" smtClean="0"/>
              <a:t>は</a:t>
            </a:r>
            <a:r>
              <a:rPr lang="en-US" altLang="ja-JP" dirty="0" smtClean="0"/>
              <a:t>OS</a:t>
            </a:r>
            <a:r>
              <a:rPr lang="ja-JP" altLang="en-US" dirty="0" smtClean="0"/>
              <a:t>が選ぶ</a:t>
            </a:r>
          </a:p>
        </p:txBody>
      </p:sp>
      <p:sp>
        <p:nvSpPr>
          <p:cNvPr id="29698" name="Rectangle 2"/>
          <p:cNvSpPr>
            <a:spLocks noGrp="1" noChangeArrowheads="1"/>
          </p:cNvSpPr>
          <p:nvPr>
            <p:ph type="title"/>
          </p:nvPr>
        </p:nvSpPr>
        <p:spPr/>
        <p:txBody>
          <a:bodyPr/>
          <a:lstStyle/>
          <a:p>
            <a:pPr eaLnBrk="1" hangingPunct="1"/>
            <a:r>
              <a:rPr lang="ja-JP" altLang="en-US" sz="4000" dirty="0" smtClean="0"/>
              <a:t>メモリマップドファイル</a:t>
            </a:r>
            <a:r>
              <a:rPr lang="en-US" altLang="ja-JP" sz="4000" dirty="0" smtClean="0"/>
              <a:t>: Unix API</a:t>
            </a:r>
          </a:p>
        </p:txBody>
      </p:sp>
      <p:sp>
        <p:nvSpPr>
          <p:cNvPr id="15" name="正方形/長方形 14"/>
          <p:cNvSpPr/>
          <p:nvPr/>
        </p:nvSpPr>
        <p:spPr>
          <a:xfrm>
            <a:off x="1357290" y="4214818"/>
            <a:ext cx="2143140" cy="1928817"/>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6" name="テキスト ボックス 15"/>
          <p:cNvSpPr txBox="1"/>
          <p:nvPr/>
        </p:nvSpPr>
        <p:spPr>
          <a:xfrm>
            <a:off x="1357290" y="4214818"/>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ファイルシステム</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7" name="フローチャート : 書類 16"/>
          <p:cNvSpPr/>
          <p:nvPr/>
        </p:nvSpPr>
        <p:spPr>
          <a:xfrm>
            <a:off x="1857357" y="4572006"/>
            <a:ext cx="1071576" cy="1357315"/>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ndParaRPr>
          </a:p>
        </p:txBody>
      </p:sp>
      <p:sp>
        <p:nvSpPr>
          <p:cNvPr id="18" name="正方形/長方形 17"/>
          <p:cNvSpPr/>
          <p:nvPr/>
        </p:nvSpPr>
        <p:spPr>
          <a:xfrm>
            <a:off x="5143504" y="4215604"/>
            <a:ext cx="2286016" cy="2000264"/>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9" name="テキスト ボックス 18"/>
          <p:cNvSpPr txBox="1"/>
          <p:nvPr/>
        </p:nvSpPr>
        <p:spPr>
          <a:xfrm>
            <a:off x="5255319" y="4215603"/>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論理アドレス空間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20" name="正方形/長方形 19"/>
          <p:cNvSpPr/>
          <p:nvPr/>
        </p:nvSpPr>
        <p:spPr>
          <a:xfrm>
            <a:off x="6072198" y="4571999"/>
            <a:ext cx="1285884" cy="35719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22" name="正方形/長方形 21"/>
          <p:cNvSpPr/>
          <p:nvPr/>
        </p:nvSpPr>
        <p:spPr>
          <a:xfrm>
            <a:off x="5214942" y="5000627"/>
            <a:ext cx="1612000" cy="35719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27" name="正方形/長方形 26"/>
          <p:cNvSpPr/>
          <p:nvPr/>
        </p:nvSpPr>
        <p:spPr>
          <a:xfrm>
            <a:off x="1928794" y="5072065"/>
            <a:ext cx="928694" cy="35719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07" name="Text Box 12"/>
          <p:cNvSpPr txBox="1">
            <a:spLocks noChangeArrowheads="1"/>
          </p:cNvSpPr>
          <p:nvPr/>
        </p:nvSpPr>
        <p:spPr bwMode="auto">
          <a:xfrm>
            <a:off x="6028316" y="4571999"/>
            <a:ext cx="401072" cy="369332"/>
          </a:xfrm>
          <a:prstGeom prst="rect">
            <a:avLst/>
          </a:prstGeom>
          <a:noFill/>
          <a:ln w="9525">
            <a:noFill/>
            <a:miter lim="800000"/>
            <a:headEnd/>
            <a:tailEnd/>
          </a:ln>
        </p:spPr>
        <p:txBody>
          <a:bodyPr wrap="none">
            <a:spAutoFit/>
          </a:bodyPr>
          <a:lstStyle/>
          <a:p>
            <a:r>
              <a:rPr lang="en-US" altLang="ja-JP" sz="1800" b="1" dirty="0">
                <a:solidFill>
                  <a:schemeClr val="bg1"/>
                </a:solidFill>
                <a:latin typeface="Century Gothic" pitchFamily="34" charset="0"/>
              </a:rPr>
              <a:t>a’</a:t>
            </a:r>
          </a:p>
        </p:txBody>
      </p:sp>
      <p:sp>
        <p:nvSpPr>
          <p:cNvPr id="28" name="Text Box 12"/>
          <p:cNvSpPr txBox="1">
            <a:spLocks noChangeArrowheads="1"/>
          </p:cNvSpPr>
          <p:nvPr/>
        </p:nvSpPr>
        <p:spPr bwMode="auto">
          <a:xfrm>
            <a:off x="6752732" y="4988485"/>
            <a:ext cx="676788" cy="369332"/>
          </a:xfrm>
          <a:prstGeom prst="rect">
            <a:avLst/>
          </a:prstGeom>
          <a:noFill/>
          <a:ln w="9525">
            <a:noFill/>
            <a:miter lim="800000"/>
            <a:headEnd/>
            <a:tailEnd/>
          </a:ln>
        </p:spPr>
        <p:txBody>
          <a:bodyPr wrap="none">
            <a:spAutoFit/>
          </a:bodyPr>
          <a:lstStyle/>
          <a:p>
            <a:r>
              <a:rPr lang="en-US" altLang="ja-JP" sz="1800" b="1" dirty="0" err="1">
                <a:solidFill>
                  <a:schemeClr val="bg1"/>
                </a:solidFill>
                <a:latin typeface="Century Gothic" pitchFamily="34" charset="0"/>
              </a:rPr>
              <a:t>a</a:t>
            </a:r>
            <a:r>
              <a:rPr lang="en-US" altLang="ja-JP" sz="1800" b="1" dirty="0" err="1" smtClean="0">
                <a:solidFill>
                  <a:schemeClr val="bg1"/>
                </a:solidFill>
                <a:latin typeface="Century Gothic" pitchFamily="34" charset="0"/>
              </a:rPr>
              <a:t>’+n</a:t>
            </a:r>
            <a:endParaRPr lang="en-US" altLang="ja-JP" sz="1800" b="1" dirty="0">
              <a:solidFill>
                <a:schemeClr val="bg1"/>
              </a:solidFill>
              <a:latin typeface="Century Gothic" pitchFamily="34" charset="0"/>
            </a:endParaRPr>
          </a:p>
        </p:txBody>
      </p:sp>
      <p:sp>
        <p:nvSpPr>
          <p:cNvPr id="29" name="Text Box 12"/>
          <p:cNvSpPr txBox="1">
            <a:spLocks noChangeArrowheads="1"/>
          </p:cNvSpPr>
          <p:nvPr/>
        </p:nvSpPr>
        <p:spPr bwMode="auto">
          <a:xfrm>
            <a:off x="1865397" y="4988485"/>
            <a:ext cx="777777" cy="369332"/>
          </a:xfrm>
          <a:prstGeom prst="rect">
            <a:avLst/>
          </a:prstGeom>
          <a:noFill/>
          <a:ln w="9525">
            <a:noFill/>
            <a:miter lim="800000"/>
            <a:headEnd/>
            <a:tailEnd/>
          </a:ln>
        </p:spPr>
        <p:txBody>
          <a:bodyPr wrap="none">
            <a:spAutoFit/>
          </a:bodyPr>
          <a:lstStyle/>
          <a:p>
            <a:r>
              <a:rPr lang="en-US" altLang="ja-JP" sz="1800" b="1" dirty="0" smtClean="0">
                <a:solidFill>
                  <a:schemeClr val="bg1"/>
                </a:solidFill>
                <a:latin typeface="Century Gothic" pitchFamily="34" charset="0"/>
              </a:rPr>
              <a:t>offset</a:t>
            </a:r>
            <a:endParaRPr lang="en-US" altLang="ja-JP" sz="1800" b="1" dirty="0">
              <a:solidFill>
                <a:schemeClr val="bg1"/>
              </a:solidFill>
              <a:latin typeface="Century Gothic" pitchFamily="34" charset="0"/>
            </a:endParaRPr>
          </a:p>
        </p:txBody>
      </p:sp>
      <p:sp>
        <p:nvSpPr>
          <p:cNvPr id="30" name="Text Box 12"/>
          <p:cNvSpPr txBox="1">
            <a:spLocks noChangeArrowheads="1"/>
          </p:cNvSpPr>
          <p:nvPr/>
        </p:nvSpPr>
        <p:spPr bwMode="auto">
          <a:xfrm>
            <a:off x="1793959" y="5417113"/>
            <a:ext cx="1053494" cy="369332"/>
          </a:xfrm>
          <a:prstGeom prst="rect">
            <a:avLst/>
          </a:prstGeom>
          <a:noFill/>
          <a:ln w="9525">
            <a:noFill/>
            <a:miter lim="800000"/>
            <a:headEnd/>
            <a:tailEnd/>
          </a:ln>
        </p:spPr>
        <p:txBody>
          <a:bodyPr wrap="none">
            <a:spAutoFit/>
          </a:bodyPr>
          <a:lstStyle/>
          <a:p>
            <a:r>
              <a:rPr lang="en-US" altLang="ja-JP" sz="1800" b="1" dirty="0" err="1" smtClean="0">
                <a:solidFill>
                  <a:schemeClr val="bg1"/>
                </a:solidFill>
                <a:latin typeface="Century Gothic" pitchFamily="34" charset="0"/>
              </a:rPr>
              <a:t>offset+n</a:t>
            </a:r>
            <a:endParaRPr lang="en-US" altLang="ja-JP" sz="1800" b="1" dirty="0">
              <a:solidFill>
                <a:schemeClr val="bg1"/>
              </a:solidFill>
              <a:latin typeface="Century Gothic" pitchFamily="34" charset="0"/>
            </a:endParaRPr>
          </a:p>
        </p:txBody>
      </p:sp>
      <p:sp>
        <p:nvSpPr>
          <p:cNvPr id="24" name="フリーフォーム 23"/>
          <p:cNvSpPr/>
          <p:nvPr/>
        </p:nvSpPr>
        <p:spPr>
          <a:xfrm>
            <a:off x="2786049" y="5143478"/>
            <a:ext cx="3938403" cy="578635"/>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9870"/>
              <a:gd name="connsiteY0" fmla="*/ 350555 h 745295"/>
              <a:gd name="connsiteX1" fmla="*/ 1367533 w 4769870"/>
              <a:gd name="connsiteY1" fmla="*/ 637425 h 745295"/>
              <a:gd name="connsiteX2" fmla="*/ 3714712 w 4769870"/>
              <a:gd name="connsiteY2" fmla="*/ 639058 h 745295"/>
              <a:gd name="connsiteX3" fmla="*/ 4767890 w 4769870"/>
              <a:gd name="connsiteY3" fmla="*/ 0 h 745295"/>
              <a:gd name="connsiteX0" fmla="*/ 9684 w 4162370"/>
              <a:gd name="connsiteY0" fmla="*/ 350555 h 745296"/>
              <a:gd name="connsiteX1" fmla="*/ 1367533 w 4162370"/>
              <a:gd name="connsiteY1" fmla="*/ 637425 h 745296"/>
              <a:gd name="connsiteX2" fmla="*/ 3714712 w 4162370"/>
              <a:gd name="connsiteY2" fmla="*/ 639058 h 745296"/>
              <a:gd name="connsiteX3" fmla="*/ 4053478 w 4162370"/>
              <a:gd name="connsiteY3" fmla="*/ 0 h 745296"/>
              <a:gd name="connsiteX0" fmla="*/ 9684 w 4162370"/>
              <a:gd name="connsiteY0" fmla="*/ 350555 h 745296"/>
              <a:gd name="connsiteX1" fmla="*/ 1367533 w 4162370"/>
              <a:gd name="connsiteY1" fmla="*/ 637425 h 745296"/>
              <a:gd name="connsiteX2" fmla="*/ 3714712 w 4162370"/>
              <a:gd name="connsiteY2" fmla="*/ 639058 h 745296"/>
              <a:gd name="connsiteX3" fmla="*/ 4053478 w 4162370"/>
              <a:gd name="connsiteY3" fmla="*/ 0 h 745296"/>
              <a:gd name="connsiteX0" fmla="*/ 0 w 4152686"/>
              <a:gd name="connsiteY0" fmla="*/ 350555 h 745296"/>
              <a:gd name="connsiteX1" fmla="*/ 1357849 w 4152686"/>
              <a:gd name="connsiteY1" fmla="*/ 637425 h 745296"/>
              <a:gd name="connsiteX2" fmla="*/ 3705028 w 4152686"/>
              <a:gd name="connsiteY2" fmla="*/ 639058 h 745296"/>
              <a:gd name="connsiteX3" fmla="*/ 4043794 w 4152686"/>
              <a:gd name="connsiteY3" fmla="*/ 0 h 745296"/>
              <a:gd name="connsiteX0" fmla="*/ 0 w 3938404"/>
              <a:gd name="connsiteY0" fmla="*/ 350555 h 745296"/>
              <a:gd name="connsiteX1" fmla="*/ 1143567 w 3938404"/>
              <a:gd name="connsiteY1" fmla="*/ 637425 h 745296"/>
              <a:gd name="connsiteX2" fmla="*/ 3490746 w 3938404"/>
              <a:gd name="connsiteY2" fmla="*/ 639058 h 745296"/>
              <a:gd name="connsiteX3" fmla="*/ 3829512 w 3938404"/>
              <a:gd name="connsiteY3" fmla="*/ 0 h 745296"/>
              <a:gd name="connsiteX0" fmla="*/ 0 w 3938404"/>
              <a:gd name="connsiteY0" fmla="*/ 350555 h 745296"/>
              <a:gd name="connsiteX1" fmla="*/ 1143567 w 3938404"/>
              <a:gd name="connsiteY1" fmla="*/ 637425 h 745296"/>
              <a:gd name="connsiteX2" fmla="*/ 3490746 w 3938404"/>
              <a:gd name="connsiteY2" fmla="*/ 639058 h 745296"/>
              <a:gd name="connsiteX3" fmla="*/ 3829512 w 3938404"/>
              <a:gd name="connsiteY3" fmla="*/ 0 h 745296"/>
              <a:gd name="connsiteX0" fmla="*/ 0 w 3938403"/>
              <a:gd name="connsiteY0" fmla="*/ 207703 h 578635"/>
              <a:gd name="connsiteX1" fmla="*/ 1143567 w 3938403"/>
              <a:gd name="connsiteY1" fmla="*/ 494573 h 578635"/>
              <a:gd name="connsiteX2" fmla="*/ 3490746 w 3938403"/>
              <a:gd name="connsiteY2" fmla="*/ 496206 h 578635"/>
              <a:gd name="connsiteX3" fmla="*/ 3829512 w 3938403"/>
              <a:gd name="connsiteY3" fmla="*/ 0 h 578635"/>
            </a:gdLst>
            <a:ahLst/>
            <a:cxnLst>
              <a:cxn ang="0">
                <a:pos x="connsiteX0" y="connsiteY0"/>
              </a:cxn>
              <a:cxn ang="0">
                <a:pos x="connsiteX1" y="connsiteY1"/>
              </a:cxn>
              <a:cxn ang="0">
                <a:pos x="connsiteX2" y="connsiteY2"/>
              </a:cxn>
              <a:cxn ang="0">
                <a:pos x="connsiteX3" y="connsiteY3"/>
              </a:cxn>
            </a:cxnLst>
            <a:rect l="l" t="t" r="r" b="b"/>
            <a:pathLst>
              <a:path w="3938403" h="578635">
                <a:moveTo>
                  <a:pt x="0" y="207703"/>
                </a:moveTo>
                <a:cubicBezTo>
                  <a:pt x="538681" y="218405"/>
                  <a:pt x="456273" y="472161"/>
                  <a:pt x="1143567" y="494573"/>
                </a:cubicBezTo>
                <a:cubicBezTo>
                  <a:pt x="1749176" y="506942"/>
                  <a:pt x="3043089" y="578635"/>
                  <a:pt x="3490746" y="496206"/>
                </a:cubicBezTo>
                <a:cubicBezTo>
                  <a:pt x="3938403" y="413777"/>
                  <a:pt x="3831492" y="324104"/>
                  <a:pt x="3829512" y="0"/>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フリーフォーム 22"/>
          <p:cNvSpPr/>
          <p:nvPr/>
        </p:nvSpPr>
        <p:spPr>
          <a:xfrm>
            <a:off x="2017986" y="4672166"/>
            <a:ext cx="4117182" cy="353061"/>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124980"/>
              <a:gd name="connsiteY0" fmla="*/ 281386 h 601027"/>
              <a:gd name="connsiteX1" fmla="*/ 1367533 w 4124980"/>
              <a:gd name="connsiteY1" fmla="*/ 282528 h 601027"/>
              <a:gd name="connsiteX2" fmla="*/ 4124980 w 4124980"/>
              <a:gd name="connsiteY2" fmla="*/ 2341 h 601027"/>
              <a:gd name="connsiteX0" fmla="*/ 0 w 4115296"/>
              <a:gd name="connsiteY0" fmla="*/ 281386 h 307458"/>
              <a:gd name="connsiteX1" fmla="*/ 1357849 w 4115296"/>
              <a:gd name="connsiteY1" fmla="*/ 282528 h 307458"/>
              <a:gd name="connsiteX2" fmla="*/ 4115296 w 4115296"/>
              <a:gd name="connsiteY2" fmla="*/ 2341 h 307458"/>
              <a:gd name="connsiteX0" fmla="*/ 228194 w 4343490"/>
              <a:gd name="connsiteY0" fmla="*/ 281386 h 437828"/>
              <a:gd name="connsiteX1" fmla="*/ 226308 w 4343490"/>
              <a:gd name="connsiteY1" fmla="*/ 437638 h 437828"/>
              <a:gd name="connsiteX2" fmla="*/ 1586043 w 4343490"/>
              <a:gd name="connsiteY2" fmla="*/ 282528 h 437828"/>
              <a:gd name="connsiteX3" fmla="*/ 4343490 w 4343490"/>
              <a:gd name="connsiteY3" fmla="*/ 2341 h 437828"/>
              <a:gd name="connsiteX0" fmla="*/ 0 w 4117182"/>
              <a:gd name="connsiteY0" fmla="*/ 437638 h 437828"/>
              <a:gd name="connsiteX1" fmla="*/ 1359735 w 4117182"/>
              <a:gd name="connsiteY1" fmla="*/ 282528 h 437828"/>
              <a:gd name="connsiteX2" fmla="*/ 4117182 w 4117182"/>
              <a:gd name="connsiteY2" fmla="*/ 2341 h 437828"/>
              <a:gd name="connsiteX0" fmla="*/ 0 w 4117182"/>
              <a:gd name="connsiteY0" fmla="*/ 437638 h 437638"/>
              <a:gd name="connsiteX1" fmla="*/ 1359735 w 4117182"/>
              <a:gd name="connsiteY1" fmla="*/ 282528 h 437638"/>
              <a:gd name="connsiteX2" fmla="*/ 4117182 w 4117182"/>
              <a:gd name="connsiteY2" fmla="*/ 2341 h 437638"/>
              <a:gd name="connsiteX0" fmla="*/ 0 w 4117182"/>
              <a:gd name="connsiteY0" fmla="*/ 437638 h 437638"/>
              <a:gd name="connsiteX1" fmla="*/ 1359735 w 4117182"/>
              <a:gd name="connsiteY1" fmla="*/ 282528 h 437638"/>
              <a:gd name="connsiteX2" fmla="*/ 4117182 w 4117182"/>
              <a:gd name="connsiteY2" fmla="*/ 2341 h 437638"/>
              <a:gd name="connsiteX0" fmla="*/ 0 w 4117182"/>
              <a:gd name="connsiteY0" fmla="*/ 328436 h 353061"/>
              <a:gd name="connsiteX1" fmla="*/ 1359735 w 4117182"/>
              <a:gd name="connsiteY1" fmla="*/ 316226 h 353061"/>
              <a:gd name="connsiteX2" fmla="*/ 4117182 w 4117182"/>
              <a:gd name="connsiteY2" fmla="*/ 36039 h 353061"/>
            </a:gdLst>
            <a:ahLst/>
            <a:cxnLst>
              <a:cxn ang="0">
                <a:pos x="connsiteX0" y="connsiteY0"/>
              </a:cxn>
              <a:cxn ang="0">
                <a:pos x="connsiteX1" y="connsiteY1"/>
              </a:cxn>
              <a:cxn ang="0">
                <a:pos x="connsiteX2" y="connsiteY2"/>
              </a:cxn>
            </a:cxnLst>
            <a:rect l="l" t="t" r="r" b="b"/>
            <a:pathLst>
              <a:path w="4117182" h="353061">
                <a:moveTo>
                  <a:pt x="0" y="328436"/>
                </a:moveTo>
                <a:cubicBezTo>
                  <a:pt x="5607" y="0"/>
                  <a:pt x="673538" y="353061"/>
                  <a:pt x="1359735" y="316226"/>
                </a:cubicBezTo>
                <a:cubicBezTo>
                  <a:pt x="1986096" y="341156"/>
                  <a:pt x="3593163" y="33698"/>
                  <a:pt x="4117182" y="36039"/>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2" name="直線コネクタ 31"/>
          <p:cNvCxnSpPr/>
          <p:nvPr/>
        </p:nvCxnSpPr>
        <p:spPr>
          <a:xfrm>
            <a:off x="285720" y="4071942"/>
            <a:ext cx="8501122"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85720" y="1000108"/>
            <a:ext cx="8858280" cy="500066"/>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23" name="Rectangle 3"/>
          <p:cNvSpPr>
            <a:spLocks noGrp="1" noChangeArrowheads="1"/>
          </p:cNvSpPr>
          <p:nvPr>
            <p:ph idx="1"/>
          </p:nvPr>
        </p:nvSpPr>
        <p:spPr/>
        <p:txBody>
          <a:bodyPr/>
          <a:lstStyle/>
          <a:p>
            <a:pPr eaLnBrk="1" hangingPunct="1">
              <a:buNone/>
            </a:pPr>
            <a:r>
              <a:rPr lang="en-US" altLang="ja-JP" sz="2800" b="1" dirty="0" smtClean="0"/>
              <a:t>   mmap(</a:t>
            </a:r>
            <a:r>
              <a:rPr lang="en-US" altLang="ja-JP" sz="2800" dirty="0" smtClean="0"/>
              <a:t>a, n, </a:t>
            </a:r>
            <a:r>
              <a:rPr lang="en-US" altLang="ja-JP" sz="2800" dirty="0" err="1" smtClean="0"/>
              <a:t>prot</a:t>
            </a:r>
            <a:r>
              <a:rPr lang="en-US" altLang="ja-JP" sz="2800" dirty="0" smtClean="0"/>
              <a:t>, </a:t>
            </a:r>
            <a:r>
              <a:rPr lang="en-US" altLang="ja-JP" sz="2800" b="1" dirty="0" smtClean="0"/>
              <a:t>share</a:t>
            </a:r>
            <a:r>
              <a:rPr lang="en-US" altLang="ja-JP" sz="2800" dirty="0" smtClean="0"/>
              <a:t>, </a:t>
            </a:r>
            <a:r>
              <a:rPr lang="en-US" altLang="ja-JP" sz="2800" dirty="0" err="1" smtClean="0"/>
              <a:t>fd</a:t>
            </a:r>
            <a:r>
              <a:rPr lang="en-US" altLang="ja-JP" sz="2800" dirty="0" smtClean="0"/>
              <a:t>, offset</a:t>
            </a:r>
            <a:r>
              <a:rPr lang="en-US" altLang="ja-JP" sz="2800" b="1" dirty="0" smtClean="0"/>
              <a:t>);</a:t>
            </a:r>
          </a:p>
          <a:p>
            <a:pPr eaLnBrk="1" hangingPunct="1"/>
            <a:r>
              <a:rPr lang="ja-JP" altLang="en-US" sz="2800" dirty="0" smtClean="0"/>
              <a:t>パラメータ</a:t>
            </a:r>
            <a:r>
              <a:rPr lang="en-US" altLang="ja-JP" sz="2800" i="1" dirty="0" smtClean="0"/>
              <a:t>share</a:t>
            </a:r>
          </a:p>
          <a:p>
            <a:pPr lvl="1" eaLnBrk="1" hangingPunct="1"/>
            <a:r>
              <a:rPr lang="ja-JP" altLang="en-US" sz="2400" dirty="0" smtClean="0"/>
              <a:t>複数のプロセスが同じファイルを</a:t>
            </a:r>
            <a:r>
              <a:rPr lang="en-US" altLang="ja-JP" sz="2400" dirty="0" smtClean="0"/>
              <a:t>mmap</a:t>
            </a:r>
            <a:r>
              <a:rPr lang="ja-JP" altLang="en-US" sz="2400" dirty="0" smtClean="0"/>
              <a:t>した場合の挙動を指定</a:t>
            </a:r>
          </a:p>
          <a:p>
            <a:pPr lvl="1" eaLnBrk="1" hangingPunct="1"/>
            <a:r>
              <a:rPr lang="en-US" altLang="ja-JP" sz="2400" b="1" i="1" dirty="0" smtClean="0"/>
              <a:t>share</a:t>
            </a:r>
            <a:r>
              <a:rPr lang="en-US" altLang="ja-JP" sz="2400" b="1" dirty="0" smtClean="0"/>
              <a:t> = MAP_PRIVATE </a:t>
            </a:r>
          </a:p>
          <a:p>
            <a:pPr lvl="2" eaLnBrk="1" hangingPunct="1"/>
            <a:r>
              <a:rPr lang="ja-JP" altLang="en-US" sz="2400" dirty="0" smtClean="0"/>
              <a:t>プロセスごとに別のコピーを見る</a:t>
            </a:r>
          </a:p>
          <a:p>
            <a:pPr lvl="2" eaLnBrk="1" hangingPunct="1"/>
            <a:r>
              <a:rPr lang="ja-JP" altLang="en-US" sz="2400" dirty="0" smtClean="0"/>
              <a:t>書き込み結果はファイルに反映されず，プロセス間でも共有されない</a:t>
            </a:r>
          </a:p>
          <a:p>
            <a:pPr lvl="1" eaLnBrk="1" hangingPunct="1"/>
            <a:r>
              <a:rPr lang="en-US" altLang="ja-JP" sz="2400" b="1" i="1" dirty="0" smtClean="0"/>
              <a:t>share</a:t>
            </a:r>
            <a:r>
              <a:rPr lang="en-US" altLang="ja-JP" sz="2400" b="1" dirty="0" smtClean="0"/>
              <a:t> = </a:t>
            </a:r>
            <a:r>
              <a:rPr lang="en-US" altLang="ja-JP" sz="2400" b="1" dirty="0" smtClean="0"/>
              <a:t>MAP_SHARED</a:t>
            </a:r>
            <a:endParaRPr lang="en-US" altLang="ja-JP" sz="2400" b="1" dirty="0" smtClean="0"/>
          </a:p>
          <a:p>
            <a:pPr lvl="2" eaLnBrk="1" hangingPunct="1"/>
            <a:r>
              <a:rPr lang="ja-JP" altLang="en-US" sz="2400" dirty="0" smtClean="0"/>
              <a:t>複数のプロセスが同じデータを見る</a:t>
            </a:r>
          </a:p>
          <a:p>
            <a:pPr lvl="2" eaLnBrk="1" hangingPunct="1"/>
            <a:r>
              <a:rPr lang="ja-JP" altLang="en-US" sz="2400" dirty="0" smtClean="0"/>
              <a:t>書き込み</a:t>
            </a:r>
            <a:r>
              <a:rPr lang="ja-JP" altLang="en-US" sz="2400" dirty="0" smtClean="0"/>
              <a:t>結果はプロセス間で共有され，ファイルにも反映</a:t>
            </a:r>
            <a:r>
              <a:rPr lang="ja-JP" altLang="en-US" sz="2400" dirty="0" smtClean="0"/>
              <a:t>される</a:t>
            </a:r>
          </a:p>
        </p:txBody>
      </p:sp>
      <p:sp>
        <p:nvSpPr>
          <p:cNvPr id="30722" name="Rectangle 2"/>
          <p:cNvSpPr>
            <a:spLocks noGrp="1" noChangeArrowheads="1"/>
          </p:cNvSpPr>
          <p:nvPr>
            <p:ph type="title"/>
          </p:nvPr>
        </p:nvSpPr>
        <p:spPr/>
        <p:txBody>
          <a:bodyPr/>
          <a:lstStyle/>
          <a:p>
            <a:pPr eaLnBrk="1" hangingPunct="1"/>
            <a:r>
              <a:rPr lang="ja-JP" altLang="en-US" sz="4000" dirty="0" smtClean="0"/>
              <a:t>プライベート</a:t>
            </a:r>
            <a:r>
              <a:rPr lang="en-US" altLang="ja-JP" sz="4000" dirty="0" smtClean="0"/>
              <a:t>/</a:t>
            </a:r>
            <a:r>
              <a:rPr lang="ja-JP" altLang="en-US" sz="4000" dirty="0" smtClean="0"/>
              <a:t>共有マッピング</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71438"/>
            <a:ext cx="7772400" cy="928687"/>
          </a:xfrm>
        </p:spPr>
        <p:txBody>
          <a:bodyPr/>
          <a:lstStyle/>
          <a:p>
            <a:pPr eaLnBrk="1" hangingPunct="1"/>
            <a:r>
              <a:rPr lang="ja-JP" altLang="en-US" dirty="0" smtClean="0"/>
              <a:t>プライベートマッピング</a:t>
            </a:r>
          </a:p>
        </p:txBody>
      </p:sp>
      <p:sp>
        <p:nvSpPr>
          <p:cNvPr id="28676" name="Rectangle 3"/>
          <p:cNvSpPr>
            <a:spLocks noGrp="1" noChangeArrowheads="1"/>
          </p:cNvSpPr>
          <p:nvPr>
            <p:ph type="body" idx="1"/>
          </p:nvPr>
        </p:nvSpPr>
        <p:spPr>
          <a:xfrm>
            <a:off x="214313" y="1000125"/>
            <a:ext cx="8715375" cy="4857750"/>
          </a:xfrm>
        </p:spPr>
        <p:txBody>
          <a:bodyPr/>
          <a:lstStyle/>
          <a:p>
            <a:pPr eaLnBrk="1" hangingPunct="1"/>
            <a:r>
              <a:rPr lang="ja-JP" altLang="en-US" dirty="0" smtClean="0"/>
              <a:t>同じファイルをマップした際，複数のプロセスが独立した領域を</a:t>
            </a:r>
            <a:r>
              <a:rPr lang="ja-JP" altLang="en-US" dirty="0" smtClean="0"/>
              <a:t>持つ</a:t>
            </a:r>
            <a:endParaRPr lang="ja-JP" altLang="en-US" dirty="0" smtClean="0"/>
          </a:p>
        </p:txBody>
      </p:sp>
      <p:sp>
        <p:nvSpPr>
          <p:cNvPr id="23" name="正方形/長方形 22"/>
          <p:cNvSpPr/>
          <p:nvPr/>
        </p:nvSpPr>
        <p:spPr>
          <a:xfrm>
            <a:off x="1888417" y="3287713"/>
            <a:ext cx="2071702" cy="856461"/>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24" name="テキスト ボックス 23"/>
          <p:cNvSpPr txBox="1"/>
          <p:nvPr/>
        </p:nvSpPr>
        <p:spPr>
          <a:xfrm>
            <a:off x="1857356" y="3287712"/>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論理アドレス空間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25" name="正方形/長方形 24"/>
          <p:cNvSpPr/>
          <p:nvPr/>
        </p:nvSpPr>
        <p:spPr>
          <a:xfrm>
            <a:off x="2245607" y="3644902"/>
            <a:ext cx="1285884"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41" name="角丸四角形 40"/>
          <p:cNvSpPr/>
          <p:nvPr/>
        </p:nvSpPr>
        <p:spPr>
          <a:xfrm>
            <a:off x="2388483" y="2716211"/>
            <a:ext cx="1214437" cy="428625"/>
          </a:xfrm>
          <a:prstGeom prst="roundRect">
            <a:avLst>
              <a:gd name="adj" fmla="val 13171"/>
            </a:avLst>
          </a:prstGeom>
          <a:solidFill>
            <a:srgbClr val="339966"/>
          </a:solidFill>
          <a:ln>
            <a:solidFill>
              <a:srgbClr val="00666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latin typeface="Century Gothic" pitchFamily="34" charset="0"/>
              </a:rPr>
              <a:t>プロセス</a:t>
            </a:r>
            <a:endParaRPr lang="ja-JP" altLang="en-US" sz="2000" b="1" dirty="0">
              <a:latin typeface="Century Gothic" pitchFamily="34" charset="0"/>
            </a:endParaRPr>
          </a:p>
        </p:txBody>
      </p:sp>
      <p:grpSp>
        <p:nvGrpSpPr>
          <p:cNvPr id="2" name="グループ化 153"/>
          <p:cNvGrpSpPr/>
          <p:nvPr/>
        </p:nvGrpSpPr>
        <p:grpSpPr>
          <a:xfrm>
            <a:off x="357158" y="4930786"/>
            <a:ext cx="1821669" cy="1214446"/>
            <a:chOff x="2285984" y="5143517"/>
            <a:chExt cx="642936" cy="428624"/>
          </a:xfrm>
          <a:effectLst>
            <a:outerShdw blurRad="50800" dist="38100" dir="2700000" algn="tl" rotWithShape="0">
              <a:prstClr val="black">
                <a:alpha val="40000"/>
              </a:prstClr>
            </a:outerShdw>
          </a:effectLst>
        </p:grpSpPr>
        <p:sp>
          <p:nvSpPr>
            <p:cNvPr id="21" name="正方形/長方形 20"/>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22" name="円/楕円 21"/>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3" name="グループ化 75"/>
          <p:cNvGrpSpPr/>
          <p:nvPr/>
        </p:nvGrpSpPr>
        <p:grpSpPr>
          <a:xfrm>
            <a:off x="3047988" y="4930786"/>
            <a:ext cx="2667020" cy="1000132"/>
            <a:chOff x="1214468" y="3643333"/>
            <a:chExt cx="1143000" cy="428625"/>
          </a:xfrm>
          <a:effectLst>
            <a:outerShdw blurRad="50800" dist="38100" dir="2700000" algn="tl" rotWithShape="0">
              <a:prstClr val="black">
                <a:alpha val="40000"/>
              </a:prstClr>
            </a:outerShdw>
          </a:effectLst>
        </p:grpSpPr>
        <p:sp>
          <p:nvSpPr>
            <p:cNvPr id="29" name="正方形/長方形 28"/>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正方形/長方形 29"/>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正方形/長方形 30"/>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正方形/長方形 32"/>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正方形/長方形 33"/>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5" name="フローチャート : 書類 34"/>
          <p:cNvSpPr/>
          <p:nvPr/>
        </p:nvSpPr>
        <p:spPr>
          <a:xfrm>
            <a:off x="428596" y="4787910"/>
            <a:ext cx="1457340" cy="728670"/>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dict.txt</a:t>
            </a:r>
            <a:endParaRPr lang="ja-JP" altLang="en-US" sz="1800" b="1" dirty="0">
              <a:latin typeface="Century Gothic" pitchFamily="34" charset="0"/>
            </a:endParaRPr>
          </a:p>
        </p:txBody>
      </p:sp>
      <p:sp>
        <p:nvSpPr>
          <p:cNvPr id="39" name="正方形/長方形 38"/>
          <p:cNvSpPr/>
          <p:nvPr/>
        </p:nvSpPr>
        <p:spPr>
          <a:xfrm>
            <a:off x="3214678" y="4787910"/>
            <a:ext cx="857256" cy="357190"/>
          </a:xfrm>
          <a:prstGeom prst="rect">
            <a:avLst/>
          </a:prstGeom>
          <a:solidFill>
            <a:srgbClr val="1D593B"/>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rPr>
              <a:t>dict.txt</a:t>
            </a:r>
            <a:endParaRPr lang="ja-JP" altLang="en-US" sz="1600" b="1" dirty="0" smtClean="0">
              <a:latin typeface="Century Gothic" pitchFamily="34" charset="0"/>
            </a:endParaRPr>
          </a:p>
        </p:txBody>
      </p:sp>
      <p:sp>
        <p:nvSpPr>
          <p:cNvPr id="37" name="フリーフォーム 36"/>
          <p:cNvSpPr/>
          <p:nvPr/>
        </p:nvSpPr>
        <p:spPr>
          <a:xfrm>
            <a:off x="1214414" y="5073638"/>
            <a:ext cx="2196090" cy="639701"/>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Lst>
            <a:ahLst/>
            <a:cxnLst>
              <a:cxn ang="0">
                <a:pos x="connsiteX0" y="connsiteY0"/>
              </a:cxn>
              <a:cxn ang="0">
                <a:pos x="connsiteX1" y="connsiteY1"/>
              </a:cxn>
              <a:cxn ang="0">
                <a:pos x="connsiteX2" y="connsiteY2"/>
              </a:cxn>
            </a:cxnLst>
            <a:rect l="l" t="t" r="r" b="b"/>
            <a:pathLst>
              <a:path w="2196090" h="639701">
                <a:moveTo>
                  <a:pt x="9684" y="136265"/>
                </a:moveTo>
                <a:cubicBezTo>
                  <a:pt x="0" y="455906"/>
                  <a:pt x="348317" y="639701"/>
                  <a:pt x="1010311" y="637425"/>
                </a:cubicBezTo>
                <a:cubicBezTo>
                  <a:pt x="1672305" y="635149"/>
                  <a:pt x="2100096" y="533807"/>
                  <a:pt x="2196090" y="0"/>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正方形/長方形 43"/>
          <p:cNvSpPr/>
          <p:nvPr/>
        </p:nvSpPr>
        <p:spPr>
          <a:xfrm>
            <a:off x="4214810" y="3287713"/>
            <a:ext cx="2071702" cy="856461"/>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46" name="テキスト ボックス 45"/>
          <p:cNvSpPr txBox="1"/>
          <p:nvPr/>
        </p:nvSpPr>
        <p:spPr>
          <a:xfrm>
            <a:off x="4183749" y="3287712"/>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論理アドレス空間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47" name="正方形/長方形 46"/>
          <p:cNvSpPr/>
          <p:nvPr/>
        </p:nvSpPr>
        <p:spPr>
          <a:xfrm>
            <a:off x="4572000" y="3644902"/>
            <a:ext cx="1285884"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48" name="角丸四角形 47"/>
          <p:cNvSpPr/>
          <p:nvPr/>
        </p:nvSpPr>
        <p:spPr>
          <a:xfrm>
            <a:off x="4714876" y="2716211"/>
            <a:ext cx="1214437" cy="428625"/>
          </a:xfrm>
          <a:prstGeom prst="roundRect">
            <a:avLst>
              <a:gd name="adj" fmla="val 13171"/>
            </a:avLst>
          </a:prstGeom>
          <a:solidFill>
            <a:srgbClr val="339966"/>
          </a:solidFill>
          <a:ln>
            <a:solidFill>
              <a:srgbClr val="00666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latin typeface="Century Gothic" pitchFamily="34" charset="0"/>
              </a:rPr>
              <a:t>プロセス</a:t>
            </a:r>
            <a:endParaRPr lang="ja-JP" altLang="en-US" sz="2000" b="1" dirty="0">
              <a:latin typeface="Century Gothic" pitchFamily="34" charset="0"/>
            </a:endParaRPr>
          </a:p>
        </p:txBody>
      </p:sp>
      <p:sp>
        <p:nvSpPr>
          <p:cNvPr id="27" name="正方形/長方形 26"/>
          <p:cNvSpPr/>
          <p:nvPr/>
        </p:nvSpPr>
        <p:spPr>
          <a:xfrm>
            <a:off x="4429124" y="4787910"/>
            <a:ext cx="857256" cy="357190"/>
          </a:xfrm>
          <a:prstGeom prst="rect">
            <a:avLst/>
          </a:prstGeom>
          <a:solidFill>
            <a:srgbClr val="1D593B"/>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rPr>
              <a:t>dict.txt</a:t>
            </a:r>
            <a:endParaRPr lang="ja-JP" altLang="en-US" sz="1600" b="1" dirty="0" smtClean="0">
              <a:latin typeface="Century Gothic" pitchFamily="34" charset="0"/>
            </a:endParaRPr>
          </a:p>
        </p:txBody>
      </p:sp>
      <p:sp>
        <p:nvSpPr>
          <p:cNvPr id="28" name="フリーフォーム 27"/>
          <p:cNvSpPr/>
          <p:nvPr/>
        </p:nvSpPr>
        <p:spPr>
          <a:xfrm>
            <a:off x="949387" y="5145100"/>
            <a:ext cx="4038186" cy="945864"/>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 name="connsiteX0" fmla="*/ 9684 w 3553380"/>
              <a:gd name="connsiteY0" fmla="*/ 136265 h 660136"/>
              <a:gd name="connsiteX1" fmla="*/ 1010311 w 3553380"/>
              <a:gd name="connsiteY1" fmla="*/ 637425 h 660136"/>
              <a:gd name="connsiteX2" fmla="*/ 3553380 w 3553380"/>
              <a:gd name="connsiteY2" fmla="*/ 0 h 660136"/>
              <a:gd name="connsiteX0" fmla="*/ 9684 w 3620759"/>
              <a:gd name="connsiteY0" fmla="*/ 136265 h 660136"/>
              <a:gd name="connsiteX1" fmla="*/ 1010311 w 3620759"/>
              <a:gd name="connsiteY1" fmla="*/ 637425 h 660136"/>
              <a:gd name="connsiteX2" fmla="*/ 3553380 w 3620759"/>
              <a:gd name="connsiteY2" fmla="*/ 0 h 660136"/>
              <a:gd name="connsiteX0" fmla="*/ 9684 w 3620759"/>
              <a:gd name="connsiteY0" fmla="*/ 136265 h 945864"/>
              <a:gd name="connsiteX1" fmla="*/ 1938973 w 3620759"/>
              <a:gd name="connsiteY1" fmla="*/ 923153 h 945864"/>
              <a:gd name="connsiteX2" fmla="*/ 3553380 w 3620759"/>
              <a:gd name="connsiteY2" fmla="*/ 0 h 945864"/>
              <a:gd name="connsiteX0" fmla="*/ 9684 w 3977981"/>
              <a:gd name="connsiteY0" fmla="*/ 136265 h 945864"/>
              <a:gd name="connsiteX1" fmla="*/ 2296195 w 3977981"/>
              <a:gd name="connsiteY1" fmla="*/ 923153 h 945864"/>
              <a:gd name="connsiteX2" fmla="*/ 3910602 w 3977981"/>
              <a:gd name="connsiteY2" fmla="*/ 0 h 945864"/>
              <a:gd name="connsiteX0" fmla="*/ 35749 w 4004046"/>
              <a:gd name="connsiteY0" fmla="*/ 136265 h 945864"/>
              <a:gd name="connsiteX1" fmla="*/ 2322260 w 4004046"/>
              <a:gd name="connsiteY1" fmla="*/ 923153 h 945864"/>
              <a:gd name="connsiteX2" fmla="*/ 3936667 w 4004046"/>
              <a:gd name="connsiteY2" fmla="*/ 0 h 945864"/>
              <a:gd name="connsiteX0" fmla="*/ 69889 w 4038186"/>
              <a:gd name="connsiteY0" fmla="*/ 136265 h 945864"/>
              <a:gd name="connsiteX1" fmla="*/ 2356400 w 4038186"/>
              <a:gd name="connsiteY1" fmla="*/ 923153 h 945864"/>
              <a:gd name="connsiteX2" fmla="*/ 3970807 w 4038186"/>
              <a:gd name="connsiteY2" fmla="*/ 0 h 945864"/>
            </a:gdLst>
            <a:ahLst/>
            <a:cxnLst>
              <a:cxn ang="0">
                <a:pos x="connsiteX0" y="connsiteY0"/>
              </a:cxn>
              <a:cxn ang="0">
                <a:pos x="connsiteX1" y="connsiteY1"/>
              </a:cxn>
              <a:cxn ang="0">
                <a:pos x="connsiteX2" y="connsiteY2"/>
              </a:cxn>
            </a:cxnLst>
            <a:rect l="l" t="t" r="r" b="b"/>
            <a:pathLst>
              <a:path w="4038186" h="945864">
                <a:moveTo>
                  <a:pt x="69889" y="136265"/>
                </a:moveTo>
                <a:cubicBezTo>
                  <a:pt x="0" y="870827"/>
                  <a:pt x="1706247" y="945864"/>
                  <a:pt x="2356400" y="923153"/>
                </a:cubicBezTo>
                <a:cubicBezTo>
                  <a:pt x="3006553" y="900442"/>
                  <a:pt x="4038186" y="651815"/>
                  <a:pt x="3970807" y="0"/>
                </a:cubicBezTo>
              </a:path>
            </a:pathLst>
          </a:custGeom>
          <a:ln w="57150">
            <a:solidFill>
              <a:srgbClr val="C00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テキスト ボックス 58"/>
          <p:cNvSpPr txBox="1">
            <a:spLocks noChangeArrowheads="1"/>
          </p:cNvSpPr>
          <p:nvPr/>
        </p:nvSpPr>
        <p:spPr bwMode="auto">
          <a:xfrm>
            <a:off x="5500694" y="4248701"/>
            <a:ext cx="3645550" cy="1323439"/>
          </a:xfrm>
          <a:prstGeom prst="rect">
            <a:avLst/>
          </a:prstGeom>
          <a:noFill/>
          <a:ln w="9525">
            <a:noFill/>
            <a:miter lim="800000"/>
            <a:headEnd/>
            <a:tailEnd/>
          </a:ln>
        </p:spPr>
        <p:txBody>
          <a:bodyPr wrap="none">
            <a:spAutoFit/>
          </a:bodyPr>
          <a:lstStyle/>
          <a:p>
            <a:r>
              <a:rPr lang="en-US" altLang="ja-JP" sz="2000" b="1" dirty="0" smtClean="0">
                <a:solidFill>
                  <a:srgbClr val="000000"/>
                </a:solidFill>
                <a:latin typeface="メイリオ" pitchFamily="50" charset="-128"/>
                <a:ea typeface="メイリオ" pitchFamily="50" charset="-128"/>
              </a:rPr>
              <a:t>2</a:t>
            </a:r>
            <a:r>
              <a:rPr lang="ja-JP" altLang="en-US" sz="2000" b="1" dirty="0" err="1" smtClean="0">
                <a:solidFill>
                  <a:srgbClr val="000000"/>
                </a:solidFill>
                <a:latin typeface="メイリオ" pitchFamily="50" charset="-128"/>
                <a:ea typeface="メイリオ" pitchFamily="50" charset="-128"/>
              </a:rPr>
              <a:t>つの</a:t>
            </a:r>
            <a:r>
              <a:rPr lang="ja-JP" altLang="en-US" sz="2000" b="1" dirty="0" smtClean="0">
                <a:solidFill>
                  <a:srgbClr val="000000"/>
                </a:solidFill>
                <a:latin typeface="メイリオ" pitchFamily="50" charset="-128"/>
                <a:ea typeface="メイリオ" pitchFamily="50" charset="-128"/>
              </a:rPr>
              <a:t>プロセスは</a:t>
            </a:r>
          </a:p>
          <a:p>
            <a:r>
              <a:rPr lang="ja-JP" altLang="en-US" sz="2000" b="1" dirty="0" smtClean="0">
                <a:solidFill>
                  <a:srgbClr val="000000"/>
                </a:solidFill>
                <a:latin typeface="メイリオ" pitchFamily="50" charset="-128"/>
                <a:ea typeface="メイリオ" pitchFamily="50" charset="-128"/>
              </a:rPr>
              <a:t>別々の物理メモリを見ている</a:t>
            </a:r>
            <a:endParaRPr lang="en-US" altLang="ja-JP" sz="2000" b="1" dirty="0" smtClean="0">
              <a:solidFill>
                <a:srgbClr val="000000"/>
              </a:solidFill>
              <a:latin typeface="メイリオ" pitchFamily="50" charset="-128"/>
              <a:ea typeface="メイリオ" pitchFamily="50" charset="-128"/>
            </a:endParaRPr>
          </a:p>
          <a:p>
            <a:r>
              <a:rPr lang="ja-JP" altLang="en-US" sz="2000" b="1" dirty="0" smtClean="0">
                <a:solidFill>
                  <a:srgbClr val="000000"/>
                </a:solidFill>
                <a:latin typeface="メイリオ" pitchFamily="50" charset="-128"/>
                <a:ea typeface="メイリオ" pitchFamily="50" charset="-128"/>
              </a:rPr>
              <a:t>　</a:t>
            </a:r>
            <a:r>
              <a:rPr lang="en-US" altLang="ja-JP" sz="2000" dirty="0" smtClean="0">
                <a:solidFill>
                  <a:srgbClr val="000000"/>
                </a:solidFill>
                <a:latin typeface="メイリオ" pitchFamily="50" charset="-128"/>
                <a:ea typeface="メイリオ" pitchFamily="50" charset="-128"/>
              </a:rPr>
              <a:t>(※</a:t>
            </a:r>
            <a:r>
              <a:rPr lang="ja-JP" altLang="en-US" sz="2000" dirty="0" smtClean="0">
                <a:solidFill>
                  <a:srgbClr val="000000"/>
                </a:solidFill>
                <a:latin typeface="メイリオ" pitchFamily="50" charset="-128"/>
                <a:ea typeface="メイリオ" pitchFamily="50" charset="-128"/>
              </a:rPr>
              <a:t>後述するが</a:t>
            </a:r>
            <a:r>
              <a:rPr lang="ja-JP" altLang="en-US" sz="2000" dirty="0" smtClean="0">
                <a:solidFill>
                  <a:srgbClr val="000000"/>
                </a:solidFill>
                <a:latin typeface="メイリオ" pitchFamily="50" charset="-128"/>
                <a:ea typeface="メイリオ" pitchFamily="50" charset="-128"/>
              </a:rPr>
              <a:t>，</a:t>
            </a:r>
            <a:endParaRPr lang="ja-JP" altLang="en-US" sz="2000" dirty="0" smtClean="0">
              <a:solidFill>
                <a:srgbClr val="000000"/>
              </a:solidFill>
              <a:latin typeface="メイリオ" pitchFamily="50" charset="-128"/>
              <a:ea typeface="メイリオ" pitchFamily="50" charset="-128"/>
            </a:endParaRPr>
          </a:p>
          <a:p>
            <a:r>
              <a:rPr lang="ja-JP" altLang="en-US" sz="2000" dirty="0" smtClean="0">
                <a:solidFill>
                  <a:srgbClr val="000000"/>
                </a:solidFill>
                <a:latin typeface="メイリオ" pitchFamily="50" charset="-128"/>
                <a:ea typeface="メイリオ" pitchFamily="50" charset="-128"/>
              </a:rPr>
              <a:t>　実際には同じ場合もある</a:t>
            </a:r>
            <a:r>
              <a:rPr lang="en-US" altLang="ja-JP" sz="2000" dirty="0" smtClean="0">
                <a:solidFill>
                  <a:srgbClr val="000000"/>
                </a:solidFill>
                <a:latin typeface="メイリオ" pitchFamily="50" charset="-128"/>
                <a:ea typeface="メイリオ" pitchFamily="50" charset="-128"/>
              </a:rPr>
              <a:t>)</a:t>
            </a:r>
            <a:endParaRPr lang="ja-JP" altLang="en-US" sz="2000" dirty="0">
              <a:solidFill>
                <a:srgbClr val="000000"/>
              </a:solidFill>
              <a:latin typeface="メイリオ" pitchFamily="50" charset="-128"/>
              <a:ea typeface="メイリオ" pitchFamily="50" charset="-128"/>
            </a:endParaRPr>
          </a:p>
        </p:txBody>
      </p:sp>
      <p:cxnSp>
        <p:nvCxnSpPr>
          <p:cNvPr id="38" name="直線コネクタ 37"/>
          <p:cNvCxnSpPr/>
          <p:nvPr/>
        </p:nvCxnSpPr>
        <p:spPr>
          <a:xfrm>
            <a:off x="2285984" y="3930654"/>
            <a:ext cx="928694" cy="857256"/>
          </a:xfrm>
          <a:prstGeom prst="line">
            <a:avLst/>
          </a:prstGeom>
          <a:ln w="57150">
            <a:solidFill>
              <a:srgbClr val="FFC000"/>
            </a:solidFill>
            <a:prstDash val="sysDash"/>
            <a:headEnd type="non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16200000" flipH="1">
            <a:off x="3321835" y="4109249"/>
            <a:ext cx="857256" cy="500066"/>
          </a:xfrm>
          <a:prstGeom prst="line">
            <a:avLst/>
          </a:prstGeom>
          <a:ln w="57150">
            <a:solidFill>
              <a:srgbClr val="FFC000"/>
            </a:solidFill>
            <a:prstDash val="sysDash"/>
            <a:headEnd type="non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5400000">
            <a:off x="4107653" y="4252125"/>
            <a:ext cx="785818" cy="142876"/>
          </a:xfrm>
          <a:prstGeom prst="line">
            <a:avLst/>
          </a:prstGeom>
          <a:ln w="57150">
            <a:solidFill>
              <a:srgbClr val="C00000"/>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5179223" y="4037811"/>
            <a:ext cx="785818" cy="571504"/>
          </a:xfrm>
          <a:prstGeom prst="line">
            <a:avLst/>
          </a:prstGeom>
          <a:ln w="57150">
            <a:solidFill>
              <a:srgbClr val="C00000"/>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71438"/>
            <a:ext cx="7772400" cy="928687"/>
          </a:xfrm>
        </p:spPr>
        <p:txBody>
          <a:bodyPr/>
          <a:lstStyle/>
          <a:p>
            <a:pPr eaLnBrk="1" hangingPunct="1"/>
            <a:r>
              <a:rPr lang="ja-JP" altLang="en-US" dirty="0" smtClean="0"/>
              <a:t>共有マッピング</a:t>
            </a:r>
          </a:p>
        </p:txBody>
      </p:sp>
      <p:sp>
        <p:nvSpPr>
          <p:cNvPr id="28676" name="Rectangle 3"/>
          <p:cNvSpPr>
            <a:spLocks noGrp="1" noChangeArrowheads="1"/>
          </p:cNvSpPr>
          <p:nvPr>
            <p:ph type="body" idx="1"/>
          </p:nvPr>
        </p:nvSpPr>
        <p:spPr>
          <a:xfrm>
            <a:off x="214313" y="1000125"/>
            <a:ext cx="8715375" cy="4857750"/>
          </a:xfrm>
        </p:spPr>
        <p:txBody>
          <a:bodyPr/>
          <a:lstStyle/>
          <a:p>
            <a:pPr eaLnBrk="1" hangingPunct="1"/>
            <a:r>
              <a:rPr lang="ja-JP" altLang="en-US" dirty="0" smtClean="0"/>
              <a:t>同じファイルをマップした際，複数のプロセスが共通の物理メモリを参照できる</a:t>
            </a:r>
          </a:p>
          <a:p>
            <a:pPr lvl="1" eaLnBrk="1" hangingPunct="1"/>
            <a:r>
              <a:rPr lang="ja-JP" altLang="en-US" dirty="0" smtClean="0"/>
              <a:t>書き込んだデータが共有される</a:t>
            </a:r>
          </a:p>
        </p:txBody>
      </p:sp>
      <p:sp>
        <p:nvSpPr>
          <p:cNvPr id="23" name="正方形/長方形 22"/>
          <p:cNvSpPr/>
          <p:nvPr/>
        </p:nvSpPr>
        <p:spPr>
          <a:xfrm>
            <a:off x="1888417" y="3286122"/>
            <a:ext cx="2071702" cy="856461"/>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24" name="テキスト ボックス 23"/>
          <p:cNvSpPr txBox="1"/>
          <p:nvPr/>
        </p:nvSpPr>
        <p:spPr>
          <a:xfrm>
            <a:off x="1857356" y="3286121"/>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論理アドレス空間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25" name="正方形/長方形 24"/>
          <p:cNvSpPr/>
          <p:nvPr/>
        </p:nvSpPr>
        <p:spPr>
          <a:xfrm>
            <a:off x="2245607" y="3643311"/>
            <a:ext cx="1285884"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41" name="角丸四角形 40"/>
          <p:cNvSpPr/>
          <p:nvPr/>
        </p:nvSpPr>
        <p:spPr>
          <a:xfrm>
            <a:off x="2285985" y="2714620"/>
            <a:ext cx="1316936" cy="428625"/>
          </a:xfrm>
          <a:prstGeom prst="roundRect">
            <a:avLst>
              <a:gd name="adj" fmla="val 13171"/>
            </a:avLst>
          </a:prstGeom>
          <a:solidFill>
            <a:srgbClr val="339966"/>
          </a:solidFill>
          <a:ln>
            <a:solidFill>
              <a:srgbClr val="00666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latin typeface="Century Gothic" pitchFamily="34" charset="0"/>
              </a:rPr>
              <a:t>プロセス</a:t>
            </a:r>
            <a:r>
              <a:rPr lang="en-US" altLang="ja-JP" sz="2000" b="1" dirty="0" smtClean="0">
                <a:latin typeface="Century Gothic" pitchFamily="34" charset="0"/>
              </a:rPr>
              <a:t>1</a:t>
            </a:r>
            <a:endParaRPr lang="ja-JP" altLang="en-US" sz="2000" b="1" dirty="0">
              <a:latin typeface="Century Gothic" pitchFamily="34" charset="0"/>
            </a:endParaRPr>
          </a:p>
        </p:txBody>
      </p:sp>
      <p:grpSp>
        <p:nvGrpSpPr>
          <p:cNvPr id="2" name="グループ化 153"/>
          <p:cNvGrpSpPr/>
          <p:nvPr/>
        </p:nvGrpSpPr>
        <p:grpSpPr>
          <a:xfrm>
            <a:off x="357158" y="4929195"/>
            <a:ext cx="1821669" cy="1214446"/>
            <a:chOff x="2285984" y="5143517"/>
            <a:chExt cx="642936" cy="428624"/>
          </a:xfrm>
          <a:effectLst>
            <a:outerShdw blurRad="50800" dist="38100" dir="2700000" algn="tl" rotWithShape="0">
              <a:prstClr val="black">
                <a:alpha val="40000"/>
              </a:prstClr>
            </a:outerShdw>
          </a:effectLst>
        </p:grpSpPr>
        <p:sp>
          <p:nvSpPr>
            <p:cNvPr id="21" name="正方形/長方形 20"/>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22" name="円/楕円 21"/>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3" name="グループ化 75"/>
          <p:cNvGrpSpPr/>
          <p:nvPr/>
        </p:nvGrpSpPr>
        <p:grpSpPr>
          <a:xfrm>
            <a:off x="3047988" y="4929195"/>
            <a:ext cx="2667020" cy="1000132"/>
            <a:chOff x="1214468" y="3643333"/>
            <a:chExt cx="1143000" cy="428625"/>
          </a:xfrm>
          <a:effectLst>
            <a:outerShdw blurRad="50800" dist="38100" dir="2700000" algn="tl" rotWithShape="0">
              <a:prstClr val="black">
                <a:alpha val="40000"/>
              </a:prstClr>
            </a:outerShdw>
          </a:effectLst>
        </p:grpSpPr>
        <p:sp>
          <p:nvSpPr>
            <p:cNvPr id="29" name="正方形/長方形 28"/>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正方形/長方形 29"/>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正方形/長方形 30"/>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正方形/長方形 32"/>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正方形/長方形 33"/>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5" name="フローチャート : 書類 34"/>
          <p:cNvSpPr/>
          <p:nvPr/>
        </p:nvSpPr>
        <p:spPr>
          <a:xfrm>
            <a:off x="428596" y="4786319"/>
            <a:ext cx="1457340" cy="728670"/>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dict.txt</a:t>
            </a:r>
            <a:endParaRPr lang="ja-JP" altLang="en-US" sz="1800" b="1" dirty="0">
              <a:latin typeface="Century Gothic" pitchFamily="34" charset="0"/>
            </a:endParaRPr>
          </a:p>
        </p:txBody>
      </p:sp>
      <p:sp>
        <p:nvSpPr>
          <p:cNvPr id="44" name="正方形/長方形 43"/>
          <p:cNvSpPr/>
          <p:nvPr/>
        </p:nvSpPr>
        <p:spPr>
          <a:xfrm>
            <a:off x="4214810" y="3286122"/>
            <a:ext cx="2071702" cy="856461"/>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46" name="テキスト ボックス 45"/>
          <p:cNvSpPr txBox="1"/>
          <p:nvPr/>
        </p:nvSpPr>
        <p:spPr>
          <a:xfrm>
            <a:off x="4183749" y="3286121"/>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論理アドレス空間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47" name="正方形/長方形 46"/>
          <p:cNvSpPr/>
          <p:nvPr/>
        </p:nvSpPr>
        <p:spPr>
          <a:xfrm>
            <a:off x="4572000" y="3643311"/>
            <a:ext cx="1285884"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48" name="角丸四角形 47"/>
          <p:cNvSpPr/>
          <p:nvPr/>
        </p:nvSpPr>
        <p:spPr>
          <a:xfrm>
            <a:off x="4643438" y="2714620"/>
            <a:ext cx="1285875" cy="428625"/>
          </a:xfrm>
          <a:prstGeom prst="roundRect">
            <a:avLst>
              <a:gd name="adj" fmla="val 13171"/>
            </a:avLst>
          </a:prstGeom>
          <a:solidFill>
            <a:srgbClr val="339966"/>
          </a:solidFill>
          <a:ln>
            <a:solidFill>
              <a:srgbClr val="00666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latin typeface="Century Gothic" pitchFamily="34" charset="0"/>
              </a:rPr>
              <a:t>プロセス</a:t>
            </a:r>
            <a:r>
              <a:rPr lang="en-US" altLang="ja-JP" sz="2000" b="1" dirty="0" smtClean="0">
                <a:latin typeface="Century Gothic" pitchFamily="34" charset="0"/>
              </a:rPr>
              <a:t>2</a:t>
            </a:r>
            <a:endParaRPr lang="ja-JP" altLang="en-US" sz="2000" b="1" dirty="0">
              <a:latin typeface="Century Gothic" pitchFamily="34" charset="0"/>
            </a:endParaRPr>
          </a:p>
        </p:txBody>
      </p:sp>
      <p:sp>
        <p:nvSpPr>
          <p:cNvPr id="36" name="テキスト ボックス 58"/>
          <p:cNvSpPr txBox="1">
            <a:spLocks noChangeArrowheads="1"/>
          </p:cNvSpPr>
          <p:nvPr/>
        </p:nvSpPr>
        <p:spPr bwMode="auto">
          <a:xfrm>
            <a:off x="4738592" y="4221309"/>
            <a:ext cx="3262432" cy="707886"/>
          </a:xfrm>
          <a:prstGeom prst="rect">
            <a:avLst/>
          </a:prstGeom>
          <a:noFill/>
          <a:ln w="9525">
            <a:noFill/>
            <a:miter lim="800000"/>
            <a:headEnd/>
            <a:tailEnd/>
          </a:ln>
        </p:spPr>
        <p:txBody>
          <a:bodyPr wrap="none">
            <a:spAutoFit/>
          </a:bodyPr>
          <a:lstStyle/>
          <a:p>
            <a:pPr algn="r"/>
            <a:r>
              <a:rPr lang="en-US" altLang="ja-JP" sz="2000" b="1" dirty="0" smtClean="0">
                <a:solidFill>
                  <a:srgbClr val="000000"/>
                </a:solidFill>
                <a:latin typeface="メイリオ" pitchFamily="50" charset="-128"/>
                <a:ea typeface="メイリオ" pitchFamily="50" charset="-128"/>
              </a:rPr>
              <a:t> 2</a:t>
            </a:r>
            <a:r>
              <a:rPr lang="ja-JP" altLang="en-US" sz="2000" b="1" dirty="0" err="1" smtClean="0">
                <a:solidFill>
                  <a:srgbClr val="000000"/>
                </a:solidFill>
                <a:latin typeface="メイリオ" pitchFamily="50" charset="-128"/>
                <a:ea typeface="メイリオ" pitchFamily="50" charset="-128"/>
              </a:rPr>
              <a:t>つの</a:t>
            </a:r>
            <a:r>
              <a:rPr lang="ja-JP" altLang="en-US" sz="2000" b="1" dirty="0" smtClean="0">
                <a:solidFill>
                  <a:srgbClr val="000000"/>
                </a:solidFill>
                <a:latin typeface="メイリオ" pitchFamily="50" charset="-128"/>
                <a:ea typeface="メイリオ" pitchFamily="50" charset="-128"/>
              </a:rPr>
              <a:t>プロセスは</a:t>
            </a:r>
          </a:p>
          <a:p>
            <a:pPr algn="r"/>
            <a:r>
              <a:rPr lang="ja-JP" altLang="en-US" sz="2000" b="1" dirty="0" smtClean="0">
                <a:solidFill>
                  <a:srgbClr val="000000"/>
                </a:solidFill>
                <a:latin typeface="メイリオ" pitchFamily="50" charset="-128"/>
                <a:ea typeface="メイリオ" pitchFamily="50" charset="-128"/>
              </a:rPr>
              <a:t>同じ物理メモリを見ている</a:t>
            </a:r>
            <a:endParaRPr lang="ja-JP" altLang="en-US" sz="2000" b="1" dirty="0">
              <a:solidFill>
                <a:srgbClr val="000000"/>
              </a:solidFill>
              <a:latin typeface="メイリオ" pitchFamily="50" charset="-128"/>
              <a:ea typeface="メイリオ" pitchFamily="50" charset="-128"/>
            </a:endParaRPr>
          </a:p>
        </p:txBody>
      </p:sp>
      <p:cxnSp>
        <p:nvCxnSpPr>
          <p:cNvPr id="40" name="直線コネクタ 39"/>
          <p:cNvCxnSpPr/>
          <p:nvPr/>
        </p:nvCxnSpPr>
        <p:spPr>
          <a:xfrm rot="16200000" flipH="1">
            <a:off x="2285984" y="3929063"/>
            <a:ext cx="857256" cy="857256"/>
          </a:xfrm>
          <a:prstGeom prst="line">
            <a:avLst/>
          </a:prstGeom>
          <a:ln w="57150">
            <a:solidFill>
              <a:srgbClr val="FFC000"/>
            </a:solidFill>
            <a:prstDash val="sysDash"/>
            <a:headEnd type="non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3321835" y="4107658"/>
            <a:ext cx="857256" cy="500066"/>
          </a:xfrm>
          <a:prstGeom prst="line">
            <a:avLst/>
          </a:prstGeom>
          <a:ln w="57150">
            <a:solidFill>
              <a:srgbClr val="FFC000"/>
            </a:solidFill>
            <a:prstDash val="sysDash"/>
            <a:headEnd type="non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3143240" y="4857757"/>
            <a:ext cx="857256" cy="357190"/>
          </a:xfrm>
          <a:prstGeom prst="rect">
            <a:avLst/>
          </a:prstGeom>
          <a:solidFill>
            <a:srgbClr val="1D593B"/>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rPr>
              <a:t>dict.txt</a:t>
            </a:r>
            <a:endParaRPr lang="ja-JP" altLang="en-US" sz="1600" b="1" dirty="0" smtClean="0">
              <a:latin typeface="Century Gothic" pitchFamily="34" charset="0"/>
            </a:endParaRPr>
          </a:p>
        </p:txBody>
      </p:sp>
      <p:sp>
        <p:nvSpPr>
          <p:cNvPr id="37" name="フリーフォーム 36"/>
          <p:cNvSpPr/>
          <p:nvPr/>
        </p:nvSpPr>
        <p:spPr>
          <a:xfrm>
            <a:off x="1214414" y="5072047"/>
            <a:ext cx="2196090" cy="639701"/>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Lst>
            <a:ahLst/>
            <a:cxnLst>
              <a:cxn ang="0">
                <a:pos x="connsiteX0" y="connsiteY0"/>
              </a:cxn>
              <a:cxn ang="0">
                <a:pos x="connsiteX1" y="connsiteY1"/>
              </a:cxn>
              <a:cxn ang="0">
                <a:pos x="connsiteX2" y="connsiteY2"/>
              </a:cxn>
            </a:cxnLst>
            <a:rect l="l" t="t" r="r" b="b"/>
            <a:pathLst>
              <a:path w="2196090" h="639701">
                <a:moveTo>
                  <a:pt x="9684" y="136265"/>
                </a:moveTo>
                <a:cubicBezTo>
                  <a:pt x="0" y="455906"/>
                  <a:pt x="348317" y="639701"/>
                  <a:pt x="1010311" y="637425"/>
                </a:cubicBezTo>
                <a:cubicBezTo>
                  <a:pt x="1672305" y="635149"/>
                  <a:pt x="2100096" y="533807"/>
                  <a:pt x="2196090" y="0"/>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4" name="直線コネクタ 53"/>
          <p:cNvCxnSpPr/>
          <p:nvPr/>
        </p:nvCxnSpPr>
        <p:spPr>
          <a:xfrm rot="10800000" flipV="1">
            <a:off x="3214678" y="3929063"/>
            <a:ext cx="1357322" cy="857256"/>
          </a:xfrm>
          <a:prstGeom prst="line">
            <a:avLst/>
          </a:prstGeom>
          <a:ln w="57150">
            <a:solidFill>
              <a:srgbClr val="C00000"/>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rot="10800000" flipV="1">
            <a:off x="4071934" y="3929063"/>
            <a:ext cx="1785950" cy="928694"/>
          </a:xfrm>
          <a:prstGeom prst="line">
            <a:avLst/>
          </a:prstGeom>
          <a:ln w="57150">
            <a:solidFill>
              <a:srgbClr val="C00000"/>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eaLnBrk="1" hangingPunct="1"/>
            <a:r>
              <a:rPr lang="en-US" altLang="ja-JP" i="1" dirty="0" smtClean="0"/>
              <a:t>h</a:t>
            </a:r>
            <a:r>
              <a:rPr lang="en-US" altLang="ja-JP" dirty="0" smtClean="0"/>
              <a:t> = </a:t>
            </a:r>
            <a:r>
              <a:rPr lang="en-US" altLang="ja-JP" dirty="0" err="1" smtClean="0"/>
              <a:t>CreateFile</a:t>
            </a:r>
            <a:r>
              <a:rPr lang="en-US" altLang="ja-JP" dirty="0" smtClean="0"/>
              <a:t>(</a:t>
            </a:r>
            <a:r>
              <a:rPr lang="en-US" altLang="ja-JP" i="1" dirty="0" smtClean="0"/>
              <a:t>file</a:t>
            </a:r>
            <a:r>
              <a:rPr lang="en-US" altLang="ja-JP" dirty="0" smtClean="0"/>
              <a:t>, </a:t>
            </a:r>
            <a:r>
              <a:rPr lang="en-US" altLang="ja-JP" i="1" dirty="0" smtClean="0"/>
              <a:t>access</a:t>
            </a:r>
            <a:r>
              <a:rPr lang="en-US" altLang="ja-JP" dirty="0" smtClean="0"/>
              <a:t>, …);</a:t>
            </a:r>
            <a:br>
              <a:rPr lang="en-US" altLang="ja-JP" dirty="0" smtClean="0"/>
            </a:br>
            <a:r>
              <a:rPr lang="en-US" altLang="ja-JP" i="1" dirty="0" smtClean="0"/>
              <a:t>m</a:t>
            </a:r>
            <a:r>
              <a:rPr lang="en-US" altLang="ja-JP" dirty="0" smtClean="0"/>
              <a:t> = </a:t>
            </a:r>
            <a:r>
              <a:rPr lang="en-US" altLang="ja-JP" dirty="0" err="1" smtClean="0"/>
              <a:t>CreateFileMapping</a:t>
            </a:r>
            <a:r>
              <a:rPr lang="en-US" altLang="ja-JP" dirty="0" smtClean="0"/>
              <a:t>(</a:t>
            </a:r>
            <a:r>
              <a:rPr lang="en-US" altLang="ja-JP" i="1" dirty="0" smtClean="0"/>
              <a:t>h</a:t>
            </a:r>
            <a:r>
              <a:rPr lang="en-US" altLang="ja-JP" dirty="0" smtClean="0"/>
              <a:t>, …);</a:t>
            </a:r>
            <a:br>
              <a:rPr lang="en-US" altLang="ja-JP" dirty="0" smtClean="0"/>
            </a:br>
            <a:r>
              <a:rPr lang="en-US" altLang="ja-JP" i="1" dirty="0" smtClean="0"/>
              <a:t>a</a:t>
            </a:r>
            <a:r>
              <a:rPr lang="en-US" altLang="ja-JP" dirty="0" smtClean="0"/>
              <a:t>’ = </a:t>
            </a:r>
            <a:r>
              <a:rPr lang="en-US" altLang="ja-JP" dirty="0" err="1" smtClean="0"/>
              <a:t>MapViewOfFileEx</a:t>
            </a:r>
            <a:r>
              <a:rPr lang="en-US" altLang="ja-JP" dirty="0" smtClean="0"/>
              <a:t>(</a:t>
            </a:r>
            <a:r>
              <a:rPr lang="en-US" altLang="ja-JP" i="1" dirty="0" smtClean="0"/>
              <a:t>m</a:t>
            </a:r>
            <a:r>
              <a:rPr lang="en-US" altLang="ja-JP" dirty="0" smtClean="0"/>
              <a:t>, </a:t>
            </a:r>
            <a:r>
              <a:rPr lang="en-US" altLang="ja-JP" i="1" dirty="0" err="1" smtClean="0"/>
              <a:t>prot</a:t>
            </a:r>
            <a:r>
              <a:rPr lang="en-US" altLang="ja-JP" dirty="0" smtClean="0"/>
              <a:t>, </a:t>
            </a:r>
            <a:r>
              <a:rPr lang="en-US" altLang="ja-JP" i="1" dirty="0" smtClean="0"/>
              <a:t>offset</a:t>
            </a:r>
            <a:r>
              <a:rPr lang="en-US" altLang="ja-JP" dirty="0" smtClean="0"/>
              <a:t>1, </a:t>
            </a:r>
            <a:r>
              <a:rPr lang="en-US" altLang="ja-JP" i="1" dirty="0" smtClean="0"/>
              <a:t>offset</a:t>
            </a:r>
            <a:r>
              <a:rPr lang="en-US" altLang="ja-JP" dirty="0" smtClean="0"/>
              <a:t>2, </a:t>
            </a:r>
            <a:r>
              <a:rPr lang="en-US" altLang="ja-JP" i="1" dirty="0" smtClean="0"/>
              <a:t>n</a:t>
            </a:r>
            <a:r>
              <a:rPr lang="en-US" altLang="ja-JP" dirty="0" smtClean="0"/>
              <a:t>, </a:t>
            </a:r>
            <a:r>
              <a:rPr lang="en-US" altLang="ja-JP" i="1" dirty="0" smtClean="0"/>
              <a:t>a</a:t>
            </a:r>
            <a:r>
              <a:rPr lang="en-US" altLang="ja-JP" dirty="0" smtClean="0"/>
              <a:t>);</a:t>
            </a:r>
          </a:p>
          <a:p>
            <a:pPr eaLnBrk="1" hangingPunct="1"/>
            <a:r>
              <a:rPr lang="en-US" altLang="ja-JP" i="1" dirty="0" err="1" smtClean="0"/>
              <a:t>prot</a:t>
            </a:r>
            <a:r>
              <a:rPr lang="en-US" altLang="ja-JP" dirty="0" smtClean="0"/>
              <a:t> = FILE_MAP_COPY</a:t>
            </a:r>
            <a:r>
              <a:rPr lang="ja-JP" altLang="en-US" dirty="0" smtClean="0"/>
              <a:t>で</a:t>
            </a:r>
            <a:r>
              <a:rPr lang="en-US" altLang="ja-JP" dirty="0" smtClean="0"/>
              <a:t>MAP_PRIVATE</a:t>
            </a:r>
            <a:r>
              <a:rPr lang="ja-JP" altLang="en-US" dirty="0" smtClean="0"/>
              <a:t>と似た効果を持つ</a:t>
            </a:r>
          </a:p>
        </p:txBody>
      </p:sp>
      <p:sp>
        <p:nvSpPr>
          <p:cNvPr id="31746" name="Rectangle 2"/>
          <p:cNvSpPr>
            <a:spLocks noGrp="1" noChangeArrowheads="1"/>
          </p:cNvSpPr>
          <p:nvPr>
            <p:ph type="title"/>
          </p:nvPr>
        </p:nvSpPr>
        <p:spPr/>
        <p:txBody>
          <a:bodyPr/>
          <a:lstStyle/>
          <a:p>
            <a:pPr eaLnBrk="1" hangingPunct="1"/>
            <a:r>
              <a:rPr lang="ja-JP" altLang="en-US" sz="3600" dirty="0" smtClean="0"/>
              <a:t>メモリマップドファイル</a:t>
            </a:r>
            <a:r>
              <a:rPr lang="en-US" altLang="ja-JP" sz="3600" dirty="0" smtClean="0"/>
              <a:t>: Windows API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85800" y="71438"/>
            <a:ext cx="7772400" cy="928687"/>
          </a:xfrm>
        </p:spPr>
        <p:txBody>
          <a:bodyPr/>
          <a:lstStyle/>
          <a:p>
            <a:r>
              <a:rPr lang="ja-JP" altLang="en-US" dirty="0" smtClean="0"/>
              <a:t>今日の流れ</a:t>
            </a:r>
            <a:r>
              <a:rPr lang="en-US" altLang="ja-JP" dirty="0" smtClean="0"/>
              <a:t> (12/10)</a:t>
            </a:r>
            <a:endParaRPr lang="ja-JP" altLang="en-US" dirty="0" smtClean="0"/>
          </a:p>
        </p:txBody>
      </p:sp>
      <p:sp>
        <p:nvSpPr>
          <p:cNvPr id="46" name="コンテンツ プレースホルダ 45"/>
          <p:cNvSpPr>
            <a:spLocks noGrp="1"/>
          </p:cNvSpPr>
          <p:nvPr>
            <p:ph idx="1"/>
          </p:nvPr>
        </p:nvSpPr>
        <p:spPr/>
        <p:txBody>
          <a:bodyPr/>
          <a:lstStyle/>
          <a:p>
            <a:r>
              <a:rPr kumimoji="1" lang="ja-JP" altLang="en-US" dirty="0" smtClean="0"/>
              <a:t>ディスクの話の残り</a:t>
            </a:r>
          </a:p>
          <a:p>
            <a:pPr lvl="1"/>
            <a:r>
              <a:rPr kumimoji="1" lang="ja-JP" altLang="en-US" dirty="0" smtClean="0"/>
              <a:t>ディスク</a:t>
            </a:r>
            <a:r>
              <a:rPr kumimoji="1" lang="ja-JP" altLang="en-US" dirty="0" smtClean="0"/>
              <a:t>を高速に使う工夫</a:t>
            </a:r>
          </a:p>
          <a:p>
            <a:pPr>
              <a:buClr>
                <a:schemeClr val="tx1">
                  <a:lumMod val="50000"/>
                  <a:lumOff val="50000"/>
                </a:schemeClr>
              </a:buClr>
            </a:pPr>
            <a:r>
              <a:rPr lang="ja-JP" altLang="en-US" dirty="0" smtClean="0">
                <a:solidFill>
                  <a:schemeClr val="tx1">
                    <a:lumMod val="50000"/>
                    <a:lumOff val="50000"/>
                  </a:schemeClr>
                </a:solidFill>
              </a:rPr>
              <a:t>メモリとディスクの簡単なまとめ</a:t>
            </a:r>
            <a:endParaRPr lang="en-US" altLang="ja-JP" dirty="0" smtClean="0">
              <a:solidFill>
                <a:schemeClr val="tx1">
                  <a:lumMod val="50000"/>
                  <a:lumOff val="50000"/>
                </a:schemeClr>
              </a:solidFill>
            </a:endParaRPr>
          </a:p>
          <a:p>
            <a:pPr>
              <a:buClr>
                <a:schemeClr val="tx1">
                  <a:lumMod val="50000"/>
                  <a:lumOff val="50000"/>
                </a:schemeClr>
              </a:buClr>
            </a:pPr>
            <a:r>
              <a:rPr lang="ja-JP" altLang="en-US" dirty="0" smtClean="0">
                <a:solidFill>
                  <a:schemeClr val="tx1">
                    <a:lumMod val="50000"/>
                    <a:lumOff val="50000"/>
                  </a:schemeClr>
                </a:solidFill>
              </a:rPr>
              <a:t>メモリマップト・ファイル </a:t>
            </a:r>
            <a:r>
              <a:rPr lang="en-US" altLang="ja-JP" dirty="0" smtClean="0">
                <a:solidFill>
                  <a:schemeClr val="tx1">
                    <a:lumMod val="50000"/>
                    <a:lumOff val="50000"/>
                  </a:schemeClr>
                </a:solidFill>
              </a:rPr>
              <a:t>(mmap)</a:t>
            </a:r>
            <a:endParaRPr lang="ja-JP" altLang="en-US" dirty="0" smtClean="0">
              <a:solidFill>
                <a:schemeClr val="tx1">
                  <a:lumMod val="50000"/>
                  <a:lumOff val="50000"/>
                </a:schemeClr>
              </a:solidFill>
            </a:endParaRPr>
          </a:p>
        </p:txBody>
      </p:sp>
      <p:sp>
        <p:nvSpPr>
          <p:cNvPr id="47" name="正方形/長方形 46"/>
          <p:cNvSpPr/>
          <p:nvPr/>
        </p:nvSpPr>
        <p:spPr>
          <a:xfrm>
            <a:off x="214282" y="1000108"/>
            <a:ext cx="5786478" cy="107157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dissolve">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eaLnBrk="1" hangingPunct="1"/>
            <a:r>
              <a:rPr lang="en-US" altLang="ja-JP" dirty="0" err="1" smtClean="0"/>
              <a:t>brk</a:t>
            </a:r>
            <a:r>
              <a:rPr lang="en-US" altLang="ja-JP" dirty="0" smtClean="0"/>
              <a:t> (Unix)</a:t>
            </a:r>
            <a:r>
              <a:rPr lang="ja-JP" altLang="en-US" dirty="0" smtClean="0"/>
              <a:t>や</a:t>
            </a:r>
            <a:r>
              <a:rPr lang="en-US" altLang="ja-JP" dirty="0" err="1" smtClean="0"/>
              <a:t>VirtualAlloc</a:t>
            </a:r>
            <a:r>
              <a:rPr lang="en-US" altLang="ja-JP" dirty="0" smtClean="0"/>
              <a:t> (Win32)</a:t>
            </a:r>
            <a:r>
              <a:rPr lang="ja-JP" altLang="en-US" dirty="0" smtClean="0"/>
              <a:t>に代わるメモリ割り当て手段になっている</a:t>
            </a:r>
          </a:p>
          <a:p>
            <a:pPr lvl="1" eaLnBrk="1" hangingPunct="1"/>
            <a:r>
              <a:rPr lang="en-US" altLang="ja-JP" b="1" dirty="0" smtClean="0"/>
              <a:t>Unix:</a:t>
            </a:r>
            <a:r>
              <a:rPr lang="en-US" altLang="ja-JP" dirty="0" smtClean="0"/>
              <a:t> </a:t>
            </a:r>
            <a:r>
              <a:rPr lang="ja-JP" altLang="en-US" dirty="0" smtClean="0"/>
              <a:t>特別なファイル</a:t>
            </a:r>
            <a:r>
              <a:rPr lang="en-US" altLang="ja-JP" dirty="0" smtClean="0"/>
              <a:t>/dev/zero</a:t>
            </a:r>
            <a:r>
              <a:rPr lang="ja-JP" altLang="en-US" dirty="0" smtClean="0"/>
              <a:t>を</a:t>
            </a:r>
            <a:r>
              <a:rPr lang="en-US" altLang="ja-JP" dirty="0" smtClean="0"/>
              <a:t>MAP_PRIVATE</a:t>
            </a:r>
            <a:r>
              <a:rPr lang="ja-JP" altLang="en-US" dirty="0" smtClean="0"/>
              <a:t>で</a:t>
            </a:r>
            <a:r>
              <a:rPr lang="en-US" altLang="ja-JP" dirty="0" smtClean="0"/>
              <a:t>mmap</a:t>
            </a:r>
            <a:r>
              <a:rPr lang="ja-JP" altLang="en-US" dirty="0" smtClean="0"/>
              <a:t>すると</a:t>
            </a:r>
            <a:r>
              <a:rPr lang="ja-JP" altLang="en-US" dirty="0" smtClean="0"/>
              <a:t>，特定のファイルに結びついていないメモリ</a:t>
            </a:r>
            <a:r>
              <a:rPr lang="ja-JP" altLang="en-US" dirty="0" smtClean="0"/>
              <a:t>領域を得る</a:t>
            </a:r>
          </a:p>
          <a:p>
            <a:pPr lvl="1" eaLnBrk="1" hangingPunct="1"/>
            <a:r>
              <a:rPr lang="en-US" altLang="ja-JP" b="1" dirty="0" smtClean="0"/>
              <a:t>Win32:</a:t>
            </a:r>
            <a:r>
              <a:rPr lang="en-US" altLang="ja-JP" dirty="0" smtClean="0"/>
              <a:t> INVALID_HANDLE_VALUE</a:t>
            </a:r>
            <a:r>
              <a:rPr lang="ja-JP" altLang="en-US" dirty="0" smtClean="0"/>
              <a:t>を</a:t>
            </a:r>
            <a:r>
              <a:rPr lang="en-US" altLang="ja-JP" dirty="0" err="1" smtClean="0"/>
              <a:t>CreateFileMapping</a:t>
            </a:r>
            <a:r>
              <a:rPr lang="ja-JP" altLang="en-US" dirty="0" smtClean="0"/>
              <a:t>に渡すと同様の効果</a:t>
            </a:r>
          </a:p>
          <a:p>
            <a:pPr lvl="1" eaLnBrk="1" hangingPunct="1"/>
            <a:r>
              <a:rPr lang="en-US" altLang="ja-JP" dirty="0" err="1" smtClean="0"/>
              <a:t>malloc</a:t>
            </a:r>
            <a:r>
              <a:rPr lang="en-US" altLang="ja-JP" dirty="0" smtClean="0"/>
              <a:t>()</a:t>
            </a:r>
            <a:r>
              <a:rPr lang="ja-JP" altLang="en-US" dirty="0" smtClean="0"/>
              <a:t>の中で使われて</a:t>
            </a:r>
            <a:r>
              <a:rPr lang="ja-JP" altLang="en-US" dirty="0" smtClean="0"/>
              <a:t>いる</a:t>
            </a:r>
            <a:endParaRPr lang="en-US" altLang="ja-JP" dirty="0" smtClean="0"/>
          </a:p>
        </p:txBody>
      </p:sp>
      <p:sp>
        <p:nvSpPr>
          <p:cNvPr id="33794" name="Rectangle 2"/>
          <p:cNvSpPr>
            <a:spLocks noGrp="1" noChangeArrowheads="1"/>
          </p:cNvSpPr>
          <p:nvPr>
            <p:ph type="title"/>
          </p:nvPr>
        </p:nvSpPr>
        <p:spPr/>
        <p:txBody>
          <a:bodyPr/>
          <a:lstStyle/>
          <a:p>
            <a:pPr eaLnBrk="1" hangingPunct="1"/>
            <a:r>
              <a:rPr lang="en-US" altLang="ja-JP" sz="4000" dirty="0" smtClean="0"/>
              <a:t>mmap()</a:t>
            </a:r>
            <a:r>
              <a:rPr lang="ja-JP" altLang="en-US" sz="4000" dirty="0" smtClean="0"/>
              <a:t>によるメモリの割り当て</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85800" y="71438"/>
            <a:ext cx="7772400" cy="928687"/>
          </a:xfrm>
        </p:spPr>
        <p:txBody>
          <a:bodyPr/>
          <a:lstStyle/>
          <a:p>
            <a:r>
              <a:rPr lang="en-US" altLang="ja-JP" dirty="0" smtClean="0"/>
              <a:t>Agenda</a:t>
            </a:r>
            <a:endParaRPr lang="ja-JP" altLang="en-US" dirty="0" smtClean="0"/>
          </a:p>
        </p:txBody>
      </p:sp>
      <p:sp>
        <p:nvSpPr>
          <p:cNvPr id="46" name="コンテンツ プレースホルダ 45"/>
          <p:cNvSpPr>
            <a:spLocks noGrp="1"/>
          </p:cNvSpPr>
          <p:nvPr>
            <p:ph idx="1"/>
          </p:nvPr>
        </p:nvSpPr>
        <p:spPr/>
        <p:txBody>
          <a:bodyPr/>
          <a:lstStyle/>
          <a:p>
            <a:pPr>
              <a:buClr>
                <a:schemeClr val="tx1">
                  <a:lumMod val="50000"/>
                  <a:lumOff val="50000"/>
                </a:schemeClr>
              </a:buClr>
            </a:pPr>
            <a:r>
              <a:rPr kumimoji="1" lang="ja-JP" altLang="en-US" dirty="0" smtClean="0">
                <a:solidFill>
                  <a:schemeClr val="tx1">
                    <a:lumMod val="50000"/>
                    <a:lumOff val="50000"/>
                  </a:schemeClr>
                </a:solidFill>
              </a:rPr>
              <a:t>ディスクの話の残り</a:t>
            </a:r>
            <a:endParaRPr kumimoji="1" lang="en-US" altLang="ja-JP" dirty="0" smtClean="0">
              <a:solidFill>
                <a:schemeClr val="tx1">
                  <a:lumMod val="50000"/>
                  <a:lumOff val="50000"/>
                </a:schemeClr>
              </a:solidFill>
            </a:endParaRPr>
          </a:p>
          <a:p>
            <a:pPr>
              <a:buClr>
                <a:schemeClr val="tx1">
                  <a:lumMod val="50000"/>
                  <a:lumOff val="50000"/>
                </a:schemeClr>
              </a:buClr>
            </a:pPr>
            <a:r>
              <a:rPr lang="ja-JP" altLang="en-US" dirty="0" smtClean="0">
                <a:solidFill>
                  <a:schemeClr val="tx1">
                    <a:lumMod val="50000"/>
                    <a:lumOff val="50000"/>
                  </a:schemeClr>
                </a:solidFill>
              </a:rPr>
              <a:t>メモリとディスクの簡単なまとめ</a:t>
            </a:r>
            <a:endParaRPr kumimoji="1" lang="ja-JP" altLang="en-US" dirty="0" smtClean="0">
              <a:solidFill>
                <a:schemeClr val="tx1">
                  <a:lumMod val="50000"/>
                  <a:lumOff val="50000"/>
                </a:schemeClr>
              </a:solidFill>
            </a:endParaRPr>
          </a:p>
          <a:p>
            <a:r>
              <a:rPr lang="ja-JP" altLang="en-US" dirty="0" smtClean="0"/>
              <a:t>メモリマップド・ファイル</a:t>
            </a:r>
            <a:r>
              <a:rPr lang="en-US" altLang="ja-JP" dirty="0" smtClean="0"/>
              <a:t>(Mmap)</a:t>
            </a:r>
            <a:endParaRPr lang="ja-JP" altLang="en-US" dirty="0" smtClean="0"/>
          </a:p>
          <a:p>
            <a:pPr lvl="1">
              <a:buClr>
                <a:schemeClr val="tx1">
                  <a:lumMod val="50000"/>
                  <a:lumOff val="50000"/>
                </a:schemeClr>
              </a:buClr>
            </a:pPr>
            <a:r>
              <a:rPr lang="ja-JP" altLang="en-US" dirty="0" smtClean="0">
                <a:solidFill>
                  <a:schemeClr val="tx1">
                    <a:lumMod val="50000"/>
                    <a:lumOff val="50000"/>
                  </a:schemeClr>
                </a:solidFill>
              </a:rPr>
              <a:t>使い方</a:t>
            </a:r>
          </a:p>
          <a:p>
            <a:pPr lvl="1"/>
            <a:r>
              <a:rPr lang="ja-JP" altLang="en-US" dirty="0" smtClean="0"/>
              <a:t>仕組み</a:t>
            </a:r>
            <a:endParaRPr lang="ja-JP" altLang="en-US" dirty="0" smtClean="0"/>
          </a:p>
          <a:p>
            <a:pPr lvl="1">
              <a:buClr>
                <a:schemeClr val="tx1">
                  <a:lumMod val="50000"/>
                  <a:lumOff val="50000"/>
                </a:schemeClr>
              </a:buClr>
            </a:pPr>
            <a:r>
              <a:rPr lang="ja-JP" altLang="en-US" dirty="0" smtClean="0">
                <a:solidFill>
                  <a:schemeClr val="tx1">
                    <a:lumMod val="50000"/>
                    <a:lumOff val="50000"/>
                  </a:schemeClr>
                </a:solidFill>
              </a:rPr>
              <a:t>プライベートマッピングの最適化</a:t>
            </a:r>
            <a:endParaRPr lang="en-US" altLang="ja-JP" dirty="0" smtClean="0">
              <a:solidFill>
                <a:schemeClr val="tx1">
                  <a:lumMod val="50000"/>
                  <a:lumOff val="50000"/>
                </a:schemeClr>
              </a:solidFill>
            </a:endParaRPr>
          </a:p>
          <a:p>
            <a:pPr lvl="1">
              <a:buClr>
                <a:schemeClr val="tx1">
                  <a:lumMod val="50000"/>
                  <a:lumOff val="50000"/>
                </a:schemeClr>
              </a:buClr>
            </a:pPr>
            <a:r>
              <a:rPr lang="en-US" altLang="ja-JP" dirty="0" smtClean="0">
                <a:solidFill>
                  <a:schemeClr val="tx1">
                    <a:lumMod val="50000"/>
                    <a:lumOff val="50000"/>
                  </a:schemeClr>
                </a:solidFill>
              </a:rPr>
              <a:t>mmap</a:t>
            </a:r>
            <a:r>
              <a:rPr lang="ja-JP" altLang="en-US" dirty="0" smtClean="0">
                <a:solidFill>
                  <a:schemeClr val="tx1">
                    <a:lumMod val="50000"/>
                    <a:lumOff val="50000"/>
                  </a:schemeClr>
                </a:solidFill>
              </a:rPr>
              <a:t>の利用価値</a:t>
            </a:r>
            <a:endParaRPr lang="en-US" altLang="ja-JP" dirty="0" smtClean="0">
              <a:solidFill>
                <a:schemeClr val="tx1">
                  <a:lumMod val="50000"/>
                  <a:lumOff val="50000"/>
                </a:schemeClr>
              </a:solidFill>
            </a:endParaRPr>
          </a:p>
        </p:txBody>
      </p:sp>
      <p:sp>
        <p:nvSpPr>
          <p:cNvPr id="4" name="正方形/長方形 3"/>
          <p:cNvSpPr/>
          <p:nvPr/>
        </p:nvSpPr>
        <p:spPr>
          <a:xfrm>
            <a:off x="214282" y="3214686"/>
            <a:ext cx="7500990" cy="500066"/>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pPr eaLnBrk="1" hangingPunct="1"/>
            <a:r>
              <a:rPr lang="en-US" altLang="ja-JP" dirty="0" smtClean="0"/>
              <a:t>mmap/</a:t>
            </a:r>
            <a:r>
              <a:rPr lang="en-US" altLang="ja-JP" dirty="0" err="1" smtClean="0"/>
              <a:t>MapViewOfFile</a:t>
            </a:r>
            <a:r>
              <a:rPr lang="en-US" altLang="ja-JP" dirty="0" smtClean="0"/>
              <a:t> etc.</a:t>
            </a:r>
            <a:r>
              <a:rPr lang="ja-JP" altLang="en-US" dirty="0" smtClean="0"/>
              <a:t>の実行時にファイルの中身をすべて読む</a:t>
            </a:r>
            <a:r>
              <a:rPr lang="ja-JP" altLang="en-US" dirty="0" smtClean="0">
                <a:solidFill>
                  <a:srgbClr val="C00000"/>
                </a:solidFill>
              </a:rPr>
              <a:t>わけではない</a:t>
            </a:r>
          </a:p>
          <a:p>
            <a:pPr eaLnBrk="1" hangingPunct="1"/>
            <a:r>
              <a:rPr lang="en-US" altLang="ja-JP" dirty="0" smtClean="0"/>
              <a:t>mmap</a:t>
            </a:r>
            <a:r>
              <a:rPr lang="ja-JP" altLang="en-US" dirty="0" smtClean="0"/>
              <a:t>システムコール内の動作</a:t>
            </a:r>
            <a:r>
              <a:rPr lang="en-US" altLang="ja-JP" dirty="0" smtClean="0"/>
              <a:t>:</a:t>
            </a:r>
            <a:br>
              <a:rPr lang="en-US" altLang="ja-JP" dirty="0" smtClean="0"/>
            </a:br>
            <a:r>
              <a:rPr lang="ja-JP" altLang="en-US" dirty="0" smtClean="0"/>
              <a:t>アドレス空間記述表へ，新たに</a:t>
            </a:r>
            <a:r>
              <a:rPr lang="en-US" altLang="ja-JP" dirty="0" smtClean="0"/>
              <a:t>mmap</a:t>
            </a:r>
            <a:r>
              <a:rPr lang="ja-JP" altLang="en-US" dirty="0" smtClean="0"/>
              <a:t>された領域を記録する</a:t>
            </a:r>
            <a:r>
              <a:rPr lang="en-US" altLang="ja-JP" dirty="0" smtClean="0"/>
              <a:t>(</a:t>
            </a:r>
            <a:r>
              <a:rPr lang="ja-JP" altLang="en-US" dirty="0" smtClean="0"/>
              <a:t>だけ</a:t>
            </a:r>
            <a:r>
              <a:rPr lang="en-US" altLang="ja-JP" dirty="0" smtClean="0"/>
              <a:t>)</a:t>
            </a:r>
          </a:p>
          <a:p>
            <a:pPr lvl="1" eaLnBrk="1" hangingPunct="1"/>
            <a:r>
              <a:rPr lang="ja-JP" altLang="en-US" dirty="0" smtClean="0"/>
              <a:t>まだ物理メモリは割り当てない</a:t>
            </a:r>
            <a:endParaRPr lang="en-US" altLang="ja-JP" dirty="0" smtClean="0"/>
          </a:p>
        </p:txBody>
      </p:sp>
      <p:sp>
        <p:nvSpPr>
          <p:cNvPr id="35842" name="Rectangle 2"/>
          <p:cNvSpPr>
            <a:spLocks noGrp="1" noChangeArrowheads="1"/>
          </p:cNvSpPr>
          <p:nvPr>
            <p:ph type="title"/>
          </p:nvPr>
        </p:nvSpPr>
        <p:spPr/>
        <p:txBody>
          <a:bodyPr/>
          <a:lstStyle/>
          <a:p>
            <a:pPr eaLnBrk="1" hangingPunct="1"/>
            <a:r>
              <a:rPr lang="ja-JP" altLang="en-US" sz="4000" dirty="0" smtClean="0"/>
              <a:t>メモリマップドファイルの仕組み</a:t>
            </a:r>
            <a:r>
              <a:rPr lang="en-US" altLang="ja-JP" sz="4000" dirty="0" smtClean="0"/>
              <a:t>(1)</a:t>
            </a:r>
          </a:p>
        </p:txBody>
      </p:sp>
      <p:grpSp>
        <p:nvGrpSpPr>
          <p:cNvPr id="4" name="グループ化 153"/>
          <p:cNvGrpSpPr/>
          <p:nvPr/>
        </p:nvGrpSpPr>
        <p:grpSpPr>
          <a:xfrm>
            <a:off x="1393009" y="4500570"/>
            <a:ext cx="1821669" cy="1214446"/>
            <a:chOff x="2285984" y="5143517"/>
            <a:chExt cx="642936" cy="428624"/>
          </a:xfrm>
          <a:effectLst>
            <a:outerShdw blurRad="50800" dist="38100" dir="2700000" algn="tl" rotWithShape="0">
              <a:prstClr val="black">
                <a:alpha val="40000"/>
              </a:prstClr>
            </a:outerShdw>
          </a:effectLst>
        </p:grpSpPr>
        <p:sp>
          <p:nvSpPr>
            <p:cNvPr id="5" name="正方形/長方形 4"/>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6" name="円/楕円 5"/>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7" name="グループ化 75"/>
          <p:cNvGrpSpPr/>
          <p:nvPr/>
        </p:nvGrpSpPr>
        <p:grpSpPr>
          <a:xfrm>
            <a:off x="4619624" y="4500570"/>
            <a:ext cx="2667020" cy="1000132"/>
            <a:chOff x="1214468" y="3643333"/>
            <a:chExt cx="1143000" cy="428625"/>
          </a:xfrm>
          <a:effectLst>
            <a:outerShdw blurRad="50800" dist="38100" dir="2700000" algn="tl" rotWithShape="0">
              <a:prstClr val="black">
                <a:alpha val="40000"/>
              </a:prstClr>
            </a:outerShdw>
          </a:effectLst>
        </p:grpSpPr>
        <p:sp>
          <p:nvSpPr>
            <p:cNvPr id="8" name="正方形/長方形 7"/>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4" name="フローチャート : 書類 13"/>
          <p:cNvSpPr/>
          <p:nvPr/>
        </p:nvSpPr>
        <p:spPr>
          <a:xfrm>
            <a:off x="1464447" y="4357694"/>
            <a:ext cx="1457340" cy="728670"/>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dict.txt</a:t>
            </a:r>
            <a:endParaRPr lang="ja-JP" altLang="en-US" sz="1800" b="1" dirty="0">
              <a:latin typeface="Century Gothic" pitchFamily="34" charset="0"/>
            </a:endParaRPr>
          </a:p>
        </p:txBody>
      </p:sp>
      <p:sp>
        <p:nvSpPr>
          <p:cNvPr id="15" name="正方形/長方形 14"/>
          <p:cNvSpPr/>
          <p:nvPr/>
        </p:nvSpPr>
        <p:spPr>
          <a:xfrm>
            <a:off x="4714876" y="4429132"/>
            <a:ext cx="857256" cy="357190"/>
          </a:xfrm>
          <a:prstGeom prst="rect">
            <a:avLst/>
          </a:prstGeom>
          <a:solidFill>
            <a:srgbClr val="1D593B"/>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rPr>
              <a:t>dict.txt</a:t>
            </a:r>
            <a:endParaRPr lang="ja-JP" altLang="en-US" sz="1600" b="1" dirty="0" smtClean="0">
              <a:latin typeface="Century Gothic" pitchFamily="34" charset="0"/>
            </a:endParaRPr>
          </a:p>
        </p:txBody>
      </p:sp>
      <p:sp>
        <p:nvSpPr>
          <p:cNvPr id="16" name="フリーフォーム 15"/>
          <p:cNvSpPr/>
          <p:nvPr/>
        </p:nvSpPr>
        <p:spPr>
          <a:xfrm>
            <a:off x="2786050" y="4643422"/>
            <a:ext cx="2196090" cy="639701"/>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Lst>
            <a:ahLst/>
            <a:cxnLst>
              <a:cxn ang="0">
                <a:pos x="connsiteX0" y="connsiteY0"/>
              </a:cxn>
              <a:cxn ang="0">
                <a:pos x="connsiteX1" y="connsiteY1"/>
              </a:cxn>
              <a:cxn ang="0">
                <a:pos x="connsiteX2" y="connsiteY2"/>
              </a:cxn>
            </a:cxnLst>
            <a:rect l="l" t="t" r="r" b="b"/>
            <a:pathLst>
              <a:path w="2196090" h="639701">
                <a:moveTo>
                  <a:pt x="9684" y="136265"/>
                </a:moveTo>
                <a:cubicBezTo>
                  <a:pt x="0" y="455906"/>
                  <a:pt x="348317" y="639701"/>
                  <a:pt x="1010311" y="637425"/>
                </a:cubicBezTo>
                <a:cubicBezTo>
                  <a:pt x="1672305" y="635149"/>
                  <a:pt x="2100096" y="533807"/>
                  <a:pt x="2196090" y="0"/>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3643306" y="4714884"/>
            <a:ext cx="497252" cy="707886"/>
          </a:xfrm>
          <a:prstGeom prst="rect">
            <a:avLst/>
          </a:prstGeom>
          <a:noFill/>
        </p:spPr>
        <p:txBody>
          <a:bodyPr wrap="none" rtlCol="0">
            <a:spAutoFit/>
          </a:bodyPr>
          <a:lstStyle/>
          <a:p>
            <a:r>
              <a:rPr kumimoji="1" lang="en-US" altLang="ja-JP" sz="4000" dirty="0" smtClean="0">
                <a:solidFill>
                  <a:srgbClr val="C00000"/>
                </a:solidFill>
                <a:latin typeface="Arial Black" pitchFamily="34" charset="0"/>
              </a:rPr>
              <a:t>?</a:t>
            </a:r>
            <a:endParaRPr kumimoji="1" lang="ja-JP" altLang="en-US" sz="4000" dirty="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pPr eaLnBrk="1" hangingPunct="1"/>
            <a:r>
              <a:rPr lang="en-US" altLang="ja-JP" dirty="0" err="1" smtClean="0"/>
              <a:t>m</a:t>
            </a:r>
            <a:r>
              <a:rPr lang="en-US" altLang="ja-JP" dirty="0" err="1" smtClean="0"/>
              <a:t>map</a:t>
            </a:r>
            <a:r>
              <a:rPr lang="ja-JP" altLang="en-US" dirty="0" smtClean="0"/>
              <a:t>されたページ</a:t>
            </a:r>
            <a:r>
              <a:rPr lang="ja-JP" altLang="en-US" dirty="0" smtClean="0"/>
              <a:t>が初めてアクセスされた際に，ページフォルトが</a:t>
            </a:r>
            <a:r>
              <a:rPr lang="ja-JP" altLang="en-US" dirty="0" smtClean="0"/>
              <a:t>発生</a:t>
            </a:r>
            <a:r>
              <a:rPr lang="en-US" altLang="ja-JP" dirty="0" smtClean="0"/>
              <a:t/>
            </a:r>
            <a:br>
              <a:rPr lang="en-US" altLang="ja-JP" dirty="0" smtClean="0"/>
            </a:br>
            <a:r>
              <a:rPr lang="ja-JP" altLang="en-US" dirty="0" smtClean="0"/>
              <a:t> </a:t>
            </a:r>
            <a:r>
              <a:rPr lang="ja-JP" altLang="en-US" dirty="0" smtClean="0">
                <a:sym typeface="Symbol" pitchFamily="18" charset="2"/>
              </a:rPr>
              <a:t> </a:t>
            </a:r>
            <a:r>
              <a:rPr lang="en-US" altLang="ja-JP" dirty="0" smtClean="0"/>
              <a:t>OS</a:t>
            </a:r>
            <a:r>
              <a:rPr lang="ja-JP" altLang="en-US" dirty="0" smtClean="0"/>
              <a:t>がファイル</a:t>
            </a:r>
            <a:r>
              <a:rPr lang="ja-JP" altLang="en-US" dirty="0" smtClean="0"/>
              <a:t>から内容を読み込む</a:t>
            </a:r>
          </a:p>
          <a:p>
            <a:pPr eaLnBrk="1" hangingPunct="1"/>
            <a:r>
              <a:rPr lang="ja-JP" altLang="en-US" dirty="0" smtClean="0"/>
              <a:t>ページへの書き込み </a:t>
            </a:r>
            <a:r>
              <a:rPr lang="en-US" altLang="ja-JP" dirty="0" smtClean="0"/>
              <a:t/>
            </a:r>
            <a:br>
              <a:rPr lang="en-US" altLang="ja-JP" dirty="0" smtClean="0"/>
            </a:br>
            <a:r>
              <a:rPr lang="ja-JP" altLang="en-US" dirty="0" smtClean="0">
                <a:sym typeface="Symbol" pitchFamily="18" charset="2"/>
              </a:rPr>
              <a:t> </a:t>
            </a:r>
            <a:r>
              <a:rPr lang="ja-JP" altLang="en-US" dirty="0" smtClean="0"/>
              <a:t>適当なタイミングで元のファイルに反映</a:t>
            </a:r>
          </a:p>
        </p:txBody>
      </p:sp>
      <p:sp>
        <p:nvSpPr>
          <p:cNvPr id="35842" name="Rectangle 2"/>
          <p:cNvSpPr>
            <a:spLocks noGrp="1" noChangeArrowheads="1"/>
          </p:cNvSpPr>
          <p:nvPr>
            <p:ph type="title"/>
          </p:nvPr>
        </p:nvSpPr>
        <p:spPr/>
        <p:txBody>
          <a:bodyPr/>
          <a:lstStyle/>
          <a:p>
            <a:pPr eaLnBrk="1" hangingPunct="1"/>
            <a:r>
              <a:rPr lang="ja-JP" altLang="en-US" sz="4000" dirty="0" smtClean="0"/>
              <a:t>メモリマップドファイルの仕組み</a:t>
            </a:r>
            <a:r>
              <a:rPr lang="en-US" altLang="ja-JP" sz="4000" dirty="0" smtClean="0"/>
              <a:t>(2)</a:t>
            </a:r>
          </a:p>
        </p:txBody>
      </p:sp>
      <p:grpSp>
        <p:nvGrpSpPr>
          <p:cNvPr id="2" name="グループ化 153"/>
          <p:cNvGrpSpPr/>
          <p:nvPr/>
        </p:nvGrpSpPr>
        <p:grpSpPr>
          <a:xfrm>
            <a:off x="1393009" y="4500570"/>
            <a:ext cx="1821669" cy="1214446"/>
            <a:chOff x="2285984" y="5143517"/>
            <a:chExt cx="642936" cy="428624"/>
          </a:xfrm>
          <a:effectLst>
            <a:outerShdw blurRad="50800" dist="38100" dir="2700000" algn="tl" rotWithShape="0">
              <a:prstClr val="black">
                <a:alpha val="40000"/>
              </a:prstClr>
            </a:outerShdw>
          </a:effectLst>
        </p:grpSpPr>
        <p:sp>
          <p:nvSpPr>
            <p:cNvPr id="5" name="正方形/長方形 4"/>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6" name="円/楕円 5"/>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3" name="グループ化 75"/>
          <p:cNvGrpSpPr/>
          <p:nvPr/>
        </p:nvGrpSpPr>
        <p:grpSpPr>
          <a:xfrm>
            <a:off x="4619624" y="4500570"/>
            <a:ext cx="2667020" cy="1000132"/>
            <a:chOff x="1214468" y="3643333"/>
            <a:chExt cx="1143000" cy="428625"/>
          </a:xfrm>
          <a:effectLst>
            <a:outerShdw blurRad="50800" dist="38100" dir="2700000" algn="tl" rotWithShape="0">
              <a:prstClr val="black">
                <a:alpha val="40000"/>
              </a:prstClr>
            </a:outerShdw>
          </a:effectLst>
        </p:grpSpPr>
        <p:sp>
          <p:nvSpPr>
            <p:cNvPr id="8" name="正方形/長方形 7"/>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4" name="フローチャート : 書類 13"/>
          <p:cNvSpPr/>
          <p:nvPr/>
        </p:nvSpPr>
        <p:spPr>
          <a:xfrm>
            <a:off x="1464447" y="4357694"/>
            <a:ext cx="1457340" cy="728670"/>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dict.txt</a:t>
            </a:r>
            <a:endParaRPr lang="ja-JP" altLang="en-US" sz="1800" b="1" dirty="0">
              <a:latin typeface="Century Gothic" pitchFamily="34" charset="0"/>
            </a:endParaRPr>
          </a:p>
        </p:txBody>
      </p:sp>
      <p:sp>
        <p:nvSpPr>
          <p:cNvPr id="15" name="正方形/長方形 14"/>
          <p:cNvSpPr/>
          <p:nvPr/>
        </p:nvSpPr>
        <p:spPr>
          <a:xfrm>
            <a:off x="4714876" y="4429132"/>
            <a:ext cx="857256" cy="357190"/>
          </a:xfrm>
          <a:prstGeom prst="rect">
            <a:avLst/>
          </a:prstGeom>
          <a:solidFill>
            <a:srgbClr val="1D593B"/>
          </a:solidFill>
          <a:ln>
            <a:solidFill>
              <a:schemeClr val="tx1"/>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rPr>
              <a:t>dict.txt</a:t>
            </a:r>
            <a:endParaRPr lang="ja-JP" altLang="en-US" sz="1600" b="1" dirty="0" smtClean="0">
              <a:latin typeface="Century Gothic" pitchFamily="34" charset="0"/>
            </a:endParaRPr>
          </a:p>
        </p:txBody>
      </p:sp>
      <p:sp>
        <p:nvSpPr>
          <p:cNvPr id="16" name="フリーフォーム 15"/>
          <p:cNvSpPr/>
          <p:nvPr/>
        </p:nvSpPr>
        <p:spPr>
          <a:xfrm>
            <a:off x="2786050" y="4643422"/>
            <a:ext cx="2196090" cy="639701"/>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Lst>
            <a:ahLst/>
            <a:cxnLst>
              <a:cxn ang="0">
                <a:pos x="connsiteX0" y="connsiteY0"/>
              </a:cxn>
              <a:cxn ang="0">
                <a:pos x="connsiteX1" y="connsiteY1"/>
              </a:cxn>
              <a:cxn ang="0">
                <a:pos x="connsiteX2" y="connsiteY2"/>
              </a:cxn>
            </a:cxnLst>
            <a:rect l="l" t="t" r="r" b="b"/>
            <a:pathLst>
              <a:path w="2196090" h="639701">
                <a:moveTo>
                  <a:pt x="9684" y="136265"/>
                </a:moveTo>
                <a:cubicBezTo>
                  <a:pt x="0" y="455906"/>
                  <a:pt x="348317" y="639701"/>
                  <a:pt x="1010311" y="637425"/>
                </a:cubicBezTo>
                <a:cubicBezTo>
                  <a:pt x="1672305" y="635149"/>
                  <a:pt x="2100096" y="533807"/>
                  <a:pt x="2196090" y="0"/>
                </a:cubicBezTo>
              </a:path>
            </a:pathLst>
          </a:custGeom>
          <a:ln w="57150">
            <a:solidFill>
              <a:srgbClr val="FFC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フリーフォーム 18"/>
          <p:cNvSpPr/>
          <p:nvPr/>
        </p:nvSpPr>
        <p:spPr>
          <a:xfrm>
            <a:off x="4714876" y="4071942"/>
            <a:ext cx="114209" cy="303459"/>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 name="connsiteX0" fmla="*/ 1551986 w 1551986"/>
              <a:gd name="connsiteY0" fmla="*/ 1207811 h 1527452"/>
              <a:gd name="connsiteX1" fmla="*/ 52315 w 1551986"/>
              <a:gd name="connsiteY1" fmla="*/ 637425 h 1527452"/>
              <a:gd name="connsiteX2" fmla="*/ 1238094 w 1551986"/>
              <a:gd name="connsiteY2" fmla="*/ 0 h 1527452"/>
              <a:gd name="connsiteX0" fmla="*/ 1551986 w 1551986"/>
              <a:gd name="connsiteY0" fmla="*/ 1207811 h 1278707"/>
              <a:gd name="connsiteX1" fmla="*/ 52315 w 1551986"/>
              <a:gd name="connsiteY1" fmla="*/ 637425 h 1278707"/>
              <a:gd name="connsiteX2" fmla="*/ 1238094 w 1551986"/>
              <a:gd name="connsiteY2" fmla="*/ 0 h 1278707"/>
              <a:gd name="connsiteX0" fmla="*/ 980514 w 980514"/>
              <a:gd name="connsiteY0" fmla="*/ 1207811 h 1278707"/>
              <a:gd name="connsiteX1" fmla="*/ 52315 w 980514"/>
              <a:gd name="connsiteY1" fmla="*/ 1066029 h 1278707"/>
              <a:gd name="connsiteX2" fmla="*/ 666622 w 980514"/>
              <a:gd name="connsiteY2" fmla="*/ 0 h 1278707"/>
              <a:gd name="connsiteX0" fmla="*/ 1624364 w 1624364"/>
              <a:gd name="connsiteY0" fmla="*/ 422017 h 533807"/>
              <a:gd name="connsiteX1" fmla="*/ 696165 w 1624364"/>
              <a:gd name="connsiteY1" fmla="*/ 280235 h 533807"/>
              <a:gd name="connsiteX2" fmla="*/ 95994 w 1624364"/>
              <a:gd name="connsiteY2" fmla="*/ 0 h 533807"/>
              <a:gd name="connsiteX0" fmla="*/ 1534419 w 1534419"/>
              <a:gd name="connsiteY0" fmla="*/ 422017 h 492913"/>
              <a:gd name="connsiteX1" fmla="*/ 606220 w 1534419"/>
              <a:gd name="connsiteY1" fmla="*/ 280235 h 492913"/>
              <a:gd name="connsiteX2" fmla="*/ 6049 w 1534419"/>
              <a:gd name="connsiteY2" fmla="*/ 0 h 492913"/>
              <a:gd name="connsiteX0" fmla="*/ 1534419 w 1534419"/>
              <a:gd name="connsiteY0" fmla="*/ 422017 h 493423"/>
              <a:gd name="connsiteX1" fmla="*/ 606220 w 1534419"/>
              <a:gd name="connsiteY1" fmla="*/ 423087 h 493423"/>
              <a:gd name="connsiteX2" fmla="*/ 6049 w 1534419"/>
              <a:gd name="connsiteY2" fmla="*/ 0 h 493423"/>
              <a:gd name="connsiteX0" fmla="*/ 1534419 w 1534419"/>
              <a:gd name="connsiteY0" fmla="*/ 422017 h 492913"/>
              <a:gd name="connsiteX1" fmla="*/ 606220 w 1534419"/>
              <a:gd name="connsiteY1" fmla="*/ 423087 h 492913"/>
              <a:gd name="connsiteX2" fmla="*/ 6049 w 1534419"/>
              <a:gd name="connsiteY2" fmla="*/ 0 h 492913"/>
              <a:gd name="connsiteX0" fmla="*/ 980525 w 980525"/>
              <a:gd name="connsiteY0" fmla="*/ 1064983 h 1243550"/>
              <a:gd name="connsiteX1" fmla="*/ 52326 w 980525"/>
              <a:gd name="connsiteY1" fmla="*/ 1066053 h 1243550"/>
              <a:gd name="connsiteX2" fmla="*/ 666569 w 980525"/>
              <a:gd name="connsiteY2" fmla="*/ 0 h 1243550"/>
              <a:gd name="connsiteX0" fmla="*/ 980525 w 980525"/>
              <a:gd name="connsiteY0" fmla="*/ 1215601 h 1394168"/>
              <a:gd name="connsiteX1" fmla="*/ 52326 w 980525"/>
              <a:gd name="connsiteY1" fmla="*/ 1216671 h 1394168"/>
              <a:gd name="connsiteX2" fmla="*/ 666569 w 980525"/>
              <a:gd name="connsiteY2" fmla="*/ 150618 h 1394168"/>
              <a:gd name="connsiteX0" fmla="*/ 52326 w 666569"/>
              <a:gd name="connsiteY0" fmla="*/ 1216671 h 1216671"/>
              <a:gd name="connsiteX1" fmla="*/ 666569 w 666569"/>
              <a:gd name="connsiteY1" fmla="*/ 150618 h 1216671"/>
              <a:gd name="connsiteX0" fmla="*/ 52326 w 880915"/>
              <a:gd name="connsiteY0" fmla="*/ 177497 h 254476"/>
              <a:gd name="connsiteX1" fmla="*/ 880915 w 880915"/>
              <a:gd name="connsiteY1" fmla="*/ 254476 h 254476"/>
              <a:gd name="connsiteX0" fmla="*/ 0 w 828589"/>
              <a:gd name="connsiteY0" fmla="*/ 151747 h 228726"/>
              <a:gd name="connsiteX1" fmla="*/ 828589 w 828589"/>
              <a:gd name="connsiteY1" fmla="*/ 228726 h 228726"/>
              <a:gd name="connsiteX0" fmla="*/ 0 w 542869"/>
              <a:gd name="connsiteY0" fmla="*/ 151747 h 443064"/>
              <a:gd name="connsiteX1" fmla="*/ 542869 w 542869"/>
              <a:gd name="connsiteY1" fmla="*/ 443064 h 443064"/>
              <a:gd name="connsiteX0" fmla="*/ 0 w 542869"/>
              <a:gd name="connsiteY0" fmla="*/ 0 h 291317"/>
              <a:gd name="connsiteX1" fmla="*/ 542869 w 542869"/>
              <a:gd name="connsiteY1" fmla="*/ 291317 h 291317"/>
              <a:gd name="connsiteX0" fmla="*/ 0 w 542869"/>
              <a:gd name="connsiteY0" fmla="*/ 0 h 291317"/>
              <a:gd name="connsiteX1" fmla="*/ 542869 w 542869"/>
              <a:gd name="connsiteY1" fmla="*/ 291317 h 291317"/>
              <a:gd name="connsiteX0" fmla="*/ 0 w 542869"/>
              <a:gd name="connsiteY0" fmla="*/ 0 h 291317"/>
              <a:gd name="connsiteX1" fmla="*/ 542869 w 542869"/>
              <a:gd name="connsiteY1" fmla="*/ 291317 h 291317"/>
              <a:gd name="connsiteX0" fmla="*/ 263531 w 377740"/>
              <a:gd name="connsiteY0" fmla="*/ 0 h 291317"/>
              <a:gd name="connsiteX1" fmla="*/ 377740 w 377740"/>
              <a:gd name="connsiteY1" fmla="*/ 291317 h 291317"/>
              <a:gd name="connsiteX0" fmla="*/ 0 w 114209"/>
              <a:gd name="connsiteY0" fmla="*/ 0 h 291317"/>
              <a:gd name="connsiteX1" fmla="*/ 114209 w 114209"/>
              <a:gd name="connsiteY1" fmla="*/ 291317 h 291317"/>
            </a:gdLst>
            <a:ahLst/>
            <a:cxnLst>
              <a:cxn ang="0">
                <a:pos x="connsiteX0" y="connsiteY0"/>
              </a:cxn>
              <a:cxn ang="0">
                <a:pos x="connsiteX1" y="connsiteY1"/>
              </a:cxn>
            </a:cxnLst>
            <a:rect l="l" t="t" r="r" b="b"/>
            <a:pathLst>
              <a:path w="114209" h="291317">
                <a:moveTo>
                  <a:pt x="0" y="0"/>
                </a:moveTo>
                <a:cubicBezTo>
                  <a:pt x="82887" y="227560"/>
                  <a:pt x="72528" y="156980"/>
                  <a:pt x="114209" y="291317"/>
                </a:cubicBezTo>
              </a:path>
            </a:pathLst>
          </a:custGeom>
          <a:ln w="57150">
            <a:solidFill>
              <a:srgbClr val="C00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58"/>
          <p:cNvSpPr txBox="1">
            <a:spLocks noChangeArrowheads="1"/>
          </p:cNvSpPr>
          <p:nvPr/>
        </p:nvSpPr>
        <p:spPr bwMode="auto">
          <a:xfrm>
            <a:off x="4178384" y="3786190"/>
            <a:ext cx="1107996" cy="369332"/>
          </a:xfrm>
          <a:prstGeom prst="rect">
            <a:avLst/>
          </a:prstGeom>
          <a:noFill/>
          <a:ln w="9525">
            <a:noFill/>
            <a:miter lim="800000"/>
            <a:headEnd/>
            <a:tailEnd/>
          </a:ln>
        </p:spPr>
        <p:txBody>
          <a:bodyPr wrap="none">
            <a:spAutoFit/>
          </a:bodyPr>
          <a:lstStyle/>
          <a:p>
            <a:r>
              <a:rPr lang="ja-JP" altLang="en-US" sz="1800" b="1" dirty="0" smtClean="0">
                <a:solidFill>
                  <a:srgbClr val="C00000"/>
                </a:solidFill>
                <a:latin typeface="メイリオ" pitchFamily="50" charset="-128"/>
                <a:ea typeface="メイリオ" pitchFamily="50" charset="-128"/>
              </a:rPr>
              <a:t>アクセス</a:t>
            </a:r>
            <a:endParaRPr lang="ja-JP" altLang="en-US" sz="1800" b="1" dirty="0">
              <a:solidFill>
                <a:srgbClr val="C00000"/>
              </a:solidFill>
              <a:latin typeface="メイリオ" pitchFamily="50" charset="-128"/>
              <a:ea typeface="メイリオ" pitchFamily="50" charset="-128"/>
            </a:endParaRPr>
          </a:p>
        </p:txBody>
      </p:sp>
      <p:sp>
        <p:nvSpPr>
          <p:cNvPr id="21" name="星 10 20"/>
          <p:cNvSpPr/>
          <p:nvPr/>
        </p:nvSpPr>
        <p:spPr>
          <a:xfrm>
            <a:off x="5572132" y="4429132"/>
            <a:ext cx="1500198" cy="928694"/>
          </a:xfrm>
          <a:prstGeom prst="star10">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Century Gothic" pitchFamily="34" charset="0"/>
              </a:rPr>
              <a:t>Page Fault</a:t>
            </a:r>
            <a:endParaRPr lang="ja-JP" altLang="en-US" b="1" dirty="0" smtClean="0">
              <a:solidFill>
                <a:schemeClr val="tx1"/>
              </a:solidFill>
              <a:latin typeface="Century Gothic" pitchFamily="34" charset="0"/>
            </a:endParaRPr>
          </a:p>
        </p:txBody>
      </p:sp>
      <p:sp>
        <p:nvSpPr>
          <p:cNvPr id="22" name="フリーフォーム 21"/>
          <p:cNvSpPr/>
          <p:nvPr/>
        </p:nvSpPr>
        <p:spPr>
          <a:xfrm>
            <a:off x="2636782" y="4643447"/>
            <a:ext cx="2497758" cy="803775"/>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782553"/>
              <a:gd name="connsiteX1" fmla="*/ 1010311 w 2196090"/>
              <a:gd name="connsiteY1" fmla="*/ 780277 h 782553"/>
              <a:gd name="connsiteX2" fmla="*/ 2196090 w 2196090"/>
              <a:gd name="connsiteY2" fmla="*/ 0 h 782553"/>
              <a:gd name="connsiteX0" fmla="*/ 9684 w 2481874"/>
              <a:gd name="connsiteY0" fmla="*/ 136265 h 802988"/>
              <a:gd name="connsiteX1" fmla="*/ 1296095 w 2481874"/>
              <a:gd name="connsiteY1" fmla="*/ 780277 h 802988"/>
              <a:gd name="connsiteX2" fmla="*/ 2481874 w 2481874"/>
              <a:gd name="connsiteY2" fmla="*/ 0 h 802988"/>
              <a:gd name="connsiteX0" fmla="*/ 9684 w 2481874"/>
              <a:gd name="connsiteY0" fmla="*/ 136265 h 803775"/>
              <a:gd name="connsiteX1" fmla="*/ 1296095 w 2481874"/>
              <a:gd name="connsiteY1" fmla="*/ 780277 h 803775"/>
              <a:gd name="connsiteX2" fmla="*/ 2481874 w 2481874"/>
              <a:gd name="connsiteY2" fmla="*/ 0 h 803775"/>
              <a:gd name="connsiteX0" fmla="*/ 25568 w 2497758"/>
              <a:gd name="connsiteY0" fmla="*/ 136265 h 803775"/>
              <a:gd name="connsiteX1" fmla="*/ 1311979 w 2497758"/>
              <a:gd name="connsiteY1" fmla="*/ 780277 h 803775"/>
              <a:gd name="connsiteX2" fmla="*/ 2497758 w 2497758"/>
              <a:gd name="connsiteY2" fmla="*/ 0 h 803775"/>
            </a:gdLst>
            <a:ahLst/>
            <a:cxnLst>
              <a:cxn ang="0">
                <a:pos x="connsiteX0" y="connsiteY0"/>
              </a:cxn>
              <a:cxn ang="0">
                <a:pos x="connsiteX1" y="connsiteY1"/>
              </a:cxn>
              <a:cxn ang="0">
                <a:pos x="connsiteX2" y="connsiteY2"/>
              </a:cxn>
            </a:cxnLst>
            <a:rect l="l" t="t" r="r" b="b"/>
            <a:pathLst>
              <a:path w="2497758" h="803775">
                <a:moveTo>
                  <a:pt x="25568" y="136265"/>
                </a:moveTo>
                <a:cubicBezTo>
                  <a:pt x="0" y="613656"/>
                  <a:pt x="644993" y="803775"/>
                  <a:pt x="1311979" y="780277"/>
                </a:cubicBezTo>
                <a:cubicBezTo>
                  <a:pt x="1978965" y="756779"/>
                  <a:pt x="2401764" y="533807"/>
                  <a:pt x="2497758" y="0"/>
                </a:cubicBezTo>
              </a:path>
            </a:pathLst>
          </a:custGeom>
          <a:ln w="57150">
            <a:solidFill>
              <a:srgbClr val="00B0F0"/>
            </a:solidFill>
            <a:headEnd type="triangl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58"/>
          <p:cNvSpPr txBox="1">
            <a:spLocks noChangeArrowheads="1"/>
          </p:cNvSpPr>
          <p:nvPr/>
        </p:nvSpPr>
        <p:spPr bwMode="auto">
          <a:xfrm>
            <a:off x="3214678" y="4357694"/>
            <a:ext cx="1386342" cy="923330"/>
          </a:xfrm>
          <a:prstGeom prst="rect">
            <a:avLst/>
          </a:prstGeom>
          <a:noFill/>
          <a:ln w="9525">
            <a:noFill/>
            <a:miter lim="800000"/>
            <a:headEnd/>
            <a:tailEnd/>
          </a:ln>
        </p:spPr>
        <p:txBody>
          <a:bodyPr wrap="none">
            <a:spAutoFit/>
          </a:bodyPr>
          <a:lstStyle/>
          <a:p>
            <a:r>
              <a:rPr lang="en-US" altLang="ja-JP" sz="1800" b="1" dirty="0" err="1" smtClean="0">
                <a:solidFill>
                  <a:srgbClr val="C00000"/>
                </a:solidFill>
                <a:latin typeface="メイリオ" pitchFamily="50" charset="-128"/>
                <a:ea typeface="メイリオ" pitchFamily="50" charset="-128"/>
              </a:rPr>
              <a:t>PageFault</a:t>
            </a:r>
            <a:endParaRPr lang="en-US" altLang="ja-JP" sz="1800" b="1" dirty="0" smtClean="0">
              <a:solidFill>
                <a:srgbClr val="C00000"/>
              </a:solidFill>
              <a:latin typeface="メイリオ" pitchFamily="50" charset="-128"/>
              <a:ea typeface="メイリオ" pitchFamily="50" charset="-128"/>
            </a:endParaRPr>
          </a:p>
          <a:p>
            <a:r>
              <a:rPr lang="ja-JP" altLang="en-US" sz="1800" b="1" dirty="0" smtClean="0">
                <a:solidFill>
                  <a:srgbClr val="C00000"/>
                </a:solidFill>
                <a:latin typeface="メイリオ" pitchFamily="50" charset="-128"/>
                <a:ea typeface="メイリオ" pitchFamily="50" charset="-128"/>
              </a:rPr>
              <a:t>を受けて</a:t>
            </a:r>
          </a:p>
          <a:p>
            <a:r>
              <a:rPr lang="ja-JP" altLang="en-US" sz="1800" b="1" dirty="0" smtClean="0">
                <a:solidFill>
                  <a:srgbClr val="C00000"/>
                </a:solidFill>
                <a:latin typeface="メイリオ" pitchFamily="50" charset="-128"/>
                <a:ea typeface="メイリオ" pitchFamily="50" charset="-128"/>
              </a:rPr>
              <a:t>読み込み</a:t>
            </a:r>
            <a:endParaRPr lang="ja-JP" altLang="en-US" sz="1800" b="1" dirty="0">
              <a:solidFill>
                <a:srgbClr val="C00000"/>
              </a:solidFill>
              <a:latin typeface="メイリオ" pitchFamily="50" charset="-128"/>
              <a:ea typeface="メイリオ" pitchFamily="50" charset="-128"/>
            </a:endParaRPr>
          </a:p>
        </p:txBody>
      </p:sp>
      <p:sp>
        <p:nvSpPr>
          <p:cNvPr id="24" name="テキスト ボックス 58"/>
          <p:cNvSpPr txBox="1">
            <a:spLocks noChangeArrowheads="1"/>
          </p:cNvSpPr>
          <p:nvPr/>
        </p:nvSpPr>
        <p:spPr bwMode="auto">
          <a:xfrm>
            <a:off x="3214678" y="5429264"/>
            <a:ext cx="1569660" cy="369332"/>
          </a:xfrm>
          <a:prstGeom prst="rect">
            <a:avLst/>
          </a:prstGeom>
          <a:noFill/>
          <a:ln w="9525">
            <a:noFill/>
            <a:miter lim="800000"/>
            <a:headEnd/>
            <a:tailEnd/>
          </a:ln>
        </p:spPr>
        <p:txBody>
          <a:bodyPr wrap="none">
            <a:spAutoFit/>
          </a:bodyPr>
          <a:lstStyle/>
          <a:p>
            <a:r>
              <a:rPr lang="ja-JP" altLang="en-US" sz="1800" b="1" dirty="0" smtClean="0">
                <a:solidFill>
                  <a:srgbClr val="0070C0"/>
                </a:solidFill>
                <a:latin typeface="メイリオ" pitchFamily="50" charset="-128"/>
                <a:ea typeface="メイリオ" pitchFamily="50" charset="-128"/>
              </a:rPr>
              <a:t>適宜書き込み</a:t>
            </a:r>
            <a:endParaRPr lang="ja-JP" altLang="en-US" sz="1800" b="1" dirty="0">
              <a:solidFill>
                <a:srgbClr val="0070C0"/>
              </a:solidFill>
              <a:latin typeface="メイリオ" pitchFamily="50" charset="-128"/>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dissolve">
                                      <p:cBhvr>
                                        <p:cTn id="14" dur="500"/>
                                        <p:tgtEl>
                                          <p:spTgt spid="21"/>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500"/>
                                        <p:tgtEl>
                                          <p:spTgt spid="1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dissolv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dissolve">
                                      <p:cBhvr>
                                        <p:cTn id="26" dur="500"/>
                                        <p:tgtEl>
                                          <p:spTgt spid="22"/>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0" grpId="0"/>
      <p:bldP spid="21" grpId="0" animBg="1"/>
      <p:bldP spid="22" grpId="0" animBg="1"/>
      <p:bldP spid="23"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eaLnBrk="1" hangingPunct="1"/>
            <a:r>
              <a:rPr lang="en-US" altLang="ja-JP" b="1" dirty="0" smtClean="0"/>
              <a:t>OS</a:t>
            </a:r>
            <a:r>
              <a:rPr lang="ja-JP" altLang="en-US" b="1" dirty="0" smtClean="0"/>
              <a:t>にとっては，メモリ管理</a:t>
            </a:r>
            <a:r>
              <a:rPr lang="en-US" altLang="ja-JP" b="1" dirty="0" smtClean="0"/>
              <a:t>(</a:t>
            </a:r>
            <a:r>
              <a:rPr lang="ja-JP" altLang="en-US" b="1" dirty="0" smtClean="0"/>
              <a:t>仮想記憶</a:t>
            </a:r>
            <a:r>
              <a:rPr lang="en-US" altLang="ja-JP" b="1" dirty="0" smtClean="0"/>
              <a:t>)</a:t>
            </a:r>
            <a:r>
              <a:rPr lang="ja-JP" altLang="en-US" b="1" dirty="0" smtClean="0"/>
              <a:t>機構の自然な延長</a:t>
            </a:r>
          </a:p>
          <a:p>
            <a:pPr lvl="1" eaLnBrk="1" hangingPunct="1"/>
            <a:r>
              <a:rPr lang="ja-JP" altLang="en-US" dirty="0" smtClean="0"/>
              <a:t>メモリの退避場所と</a:t>
            </a:r>
            <a:r>
              <a:rPr lang="ja-JP" altLang="en-US" dirty="0" smtClean="0"/>
              <a:t>してスワップ</a:t>
            </a:r>
            <a:r>
              <a:rPr lang="ja-JP" altLang="en-US" dirty="0" smtClean="0"/>
              <a:t>領域</a:t>
            </a:r>
            <a:r>
              <a:rPr lang="ja-JP" altLang="en-US" dirty="0" smtClean="0"/>
              <a:t>の</a:t>
            </a:r>
            <a:br>
              <a:rPr lang="ja-JP" altLang="en-US" dirty="0" smtClean="0"/>
            </a:br>
            <a:r>
              <a:rPr lang="ja-JP" altLang="en-US" dirty="0" smtClean="0"/>
              <a:t>代わりに</a:t>
            </a:r>
            <a:r>
              <a:rPr lang="ja-JP" altLang="en-US" dirty="0" smtClean="0"/>
              <a:t>通常のファイルを使うだけ</a:t>
            </a:r>
          </a:p>
        </p:txBody>
      </p:sp>
      <p:sp>
        <p:nvSpPr>
          <p:cNvPr id="108" name="角丸四角形 107"/>
          <p:cNvSpPr/>
          <p:nvPr/>
        </p:nvSpPr>
        <p:spPr>
          <a:xfrm>
            <a:off x="142868" y="3000372"/>
            <a:ext cx="4357694" cy="3286148"/>
          </a:xfrm>
          <a:prstGeom prst="roundRect">
            <a:avLst>
              <a:gd name="adj" fmla="val 6251"/>
            </a:avLst>
          </a:prstGeom>
          <a:solidFill>
            <a:schemeClr val="bg1"/>
          </a:solidFill>
          <a:ln w="38100">
            <a:noFill/>
          </a:ln>
          <a:effectLst>
            <a:glow rad="101600">
              <a:srgbClr val="DF8F6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9" name="角丸四角形 108"/>
          <p:cNvSpPr/>
          <p:nvPr/>
        </p:nvSpPr>
        <p:spPr>
          <a:xfrm>
            <a:off x="4643438" y="3000372"/>
            <a:ext cx="4286280" cy="3286148"/>
          </a:xfrm>
          <a:prstGeom prst="roundRect">
            <a:avLst>
              <a:gd name="adj" fmla="val 5441"/>
            </a:avLst>
          </a:prstGeom>
          <a:solidFill>
            <a:schemeClr val="bg1"/>
          </a:solidFill>
          <a:ln w="19050">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866" name="Rectangle 2"/>
          <p:cNvSpPr>
            <a:spLocks noGrp="1" noChangeArrowheads="1"/>
          </p:cNvSpPr>
          <p:nvPr>
            <p:ph type="title"/>
          </p:nvPr>
        </p:nvSpPr>
        <p:spPr/>
        <p:txBody>
          <a:bodyPr/>
          <a:lstStyle/>
          <a:p>
            <a:pPr eaLnBrk="1" hangingPunct="1"/>
            <a:r>
              <a:rPr lang="ja-JP" altLang="en-US" sz="4000" dirty="0" smtClean="0"/>
              <a:t>メモリマップドファイルの仕組み</a:t>
            </a:r>
            <a:r>
              <a:rPr lang="en-US" altLang="ja-JP" sz="4000" dirty="0" smtClean="0"/>
              <a:t>(3)</a:t>
            </a:r>
          </a:p>
        </p:txBody>
      </p:sp>
      <p:sp>
        <p:nvSpPr>
          <p:cNvPr id="32" name="正方形/長方形 31"/>
          <p:cNvSpPr/>
          <p:nvPr/>
        </p:nvSpPr>
        <p:spPr>
          <a:xfrm>
            <a:off x="728891" y="3671884"/>
            <a:ext cx="1485655" cy="200026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テキスト ボックス 32"/>
          <p:cNvSpPr txBox="1"/>
          <p:nvPr/>
        </p:nvSpPr>
        <p:spPr>
          <a:xfrm>
            <a:off x="642910" y="3629024"/>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34" name="正方形/長方形 33"/>
          <p:cNvSpPr/>
          <p:nvPr/>
        </p:nvSpPr>
        <p:spPr>
          <a:xfrm>
            <a:off x="871767" y="3914776"/>
            <a:ext cx="1342779" cy="857256"/>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左中かっこ 35"/>
          <p:cNvSpPr/>
          <p:nvPr/>
        </p:nvSpPr>
        <p:spPr>
          <a:xfrm flipH="1">
            <a:off x="2285984" y="3986214"/>
            <a:ext cx="285752" cy="785818"/>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テキスト ボックス 58"/>
          <p:cNvSpPr txBox="1">
            <a:spLocks noChangeArrowheads="1"/>
          </p:cNvSpPr>
          <p:nvPr/>
        </p:nvSpPr>
        <p:spPr bwMode="auto">
          <a:xfrm>
            <a:off x="2504156" y="3714752"/>
            <a:ext cx="1467068" cy="400110"/>
          </a:xfrm>
          <a:prstGeom prst="rect">
            <a:avLst/>
          </a:prstGeom>
          <a:noFill/>
          <a:ln w="9525">
            <a:noFill/>
            <a:miter lim="800000"/>
            <a:headEnd/>
            <a:tailEnd/>
          </a:ln>
        </p:spPr>
        <p:txBody>
          <a:bodyPr wrap="none">
            <a:spAutoFit/>
          </a:bodyPr>
          <a:lstStyle/>
          <a:p>
            <a:r>
              <a:rPr lang="ja-JP" altLang="en-US" sz="2000" b="1" dirty="0" smtClean="0">
                <a:solidFill>
                  <a:srgbClr val="000000"/>
                </a:solidFill>
                <a:latin typeface="メイリオ" pitchFamily="50" charset="-128"/>
                <a:ea typeface="メイリオ" pitchFamily="50" charset="-128"/>
              </a:rPr>
              <a:t>物理メモリ</a:t>
            </a:r>
            <a:endParaRPr lang="ja-JP" altLang="en-US" sz="2000" b="1" dirty="0">
              <a:solidFill>
                <a:srgbClr val="000000"/>
              </a:solidFill>
              <a:latin typeface="メイリオ" pitchFamily="50" charset="-128"/>
              <a:ea typeface="メイリオ" pitchFamily="50" charset="-128"/>
            </a:endParaRPr>
          </a:p>
        </p:txBody>
      </p:sp>
      <p:sp>
        <p:nvSpPr>
          <p:cNvPr id="43" name="左中かっこ 42"/>
          <p:cNvSpPr/>
          <p:nvPr/>
        </p:nvSpPr>
        <p:spPr>
          <a:xfrm flipH="1">
            <a:off x="2285984" y="4843470"/>
            <a:ext cx="285752" cy="714380"/>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4" name="グループ化 153"/>
          <p:cNvGrpSpPr/>
          <p:nvPr/>
        </p:nvGrpSpPr>
        <p:grpSpPr>
          <a:xfrm>
            <a:off x="2643172" y="5200659"/>
            <a:ext cx="857258" cy="571505"/>
            <a:chOff x="2285984" y="5143517"/>
            <a:chExt cx="642936" cy="428624"/>
          </a:xfrm>
          <a:effectLst>
            <a:outerShdw blurRad="50800" dist="38100" dir="2700000" algn="tl" rotWithShape="0">
              <a:prstClr val="black">
                <a:alpha val="40000"/>
              </a:prstClr>
            </a:outerShdw>
          </a:effectLst>
        </p:grpSpPr>
        <p:sp>
          <p:nvSpPr>
            <p:cNvPr id="45" name="正方形/長方形 44"/>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46" name="円/楕円 45"/>
            <p:cNvSpPr/>
            <p:nvPr/>
          </p:nvSpPr>
          <p:spPr>
            <a:xfrm>
              <a:off x="2536014" y="5214954"/>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47" name="グループ化 75"/>
          <p:cNvGrpSpPr/>
          <p:nvPr/>
        </p:nvGrpSpPr>
        <p:grpSpPr>
          <a:xfrm>
            <a:off x="2643174" y="4071942"/>
            <a:ext cx="952507" cy="357190"/>
            <a:chOff x="1214468" y="3643333"/>
            <a:chExt cx="1143000" cy="428625"/>
          </a:xfrm>
          <a:effectLst>
            <a:outerShdw blurRad="50800" dist="38100" dir="2700000" algn="tl" rotWithShape="0">
              <a:prstClr val="black">
                <a:alpha val="40000"/>
              </a:prstClr>
            </a:outerShdw>
          </a:effectLst>
        </p:grpSpPr>
        <p:sp>
          <p:nvSpPr>
            <p:cNvPr id="48" name="正方形/長方形 47"/>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正方形/長方形 48"/>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正方形/長方形 49"/>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 name="正方形/長方形 50"/>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 name="正方形/長方形 51"/>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3" name="正方形/長方形 52"/>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64" name="フローチャート : 書類 63"/>
          <p:cNvSpPr/>
          <p:nvPr/>
        </p:nvSpPr>
        <p:spPr>
          <a:xfrm>
            <a:off x="2928926" y="5414974"/>
            <a:ext cx="857256" cy="44291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SWAP</a:t>
            </a:r>
            <a:endParaRPr lang="ja-JP" altLang="en-US" sz="1800" b="1" dirty="0">
              <a:latin typeface="Century Gothic" pitchFamily="34" charset="0"/>
            </a:endParaRPr>
          </a:p>
        </p:txBody>
      </p:sp>
      <p:sp>
        <p:nvSpPr>
          <p:cNvPr id="67" name="正方形/長方形 66"/>
          <p:cNvSpPr/>
          <p:nvPr/>
        </p:nvSpPr>
        <p:spPr>
          <a:xfrm>
            <a:off x="5586675" y="3671884"/>
            <a:ext cx="1485655" cy="200026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テキスト ボックス 67"/>
          <p:cNvSpPr txBox="1"/>
          <p:nvPr/>
        </p:nvSpPr>
        <p:spPr>
          <a:xfrm>
            <a:off x="5574108" y="3629024"/>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69" name="正方形/長方形 68"/>
          <p:cNvSpPr/>
          <p:nvPr/>
        </p:nvSpPr>
        <p:spPr>
          <a:xfrm>
            <a:off x="5729551" y="3914776"/>
            <a:ext cx="1271341" cy="857256"/>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5800990" y="3957636"/>
            <a:ext cx="1128464"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dict.txt</a:t>
            </a:r>
            <a:endParaRPr lang="ja-JP" altLang="en-US" sz="1600" b="1" dirty="0">
              <a:latin typeface="Century Gothic" pitchFamily="34" charset="0"/>
              <a:ea typeface="メイリオ" pitchFamily="50" charset="-128"/>
            </a:endParaRPr>
          </a:p>
        </p:txBody>
      </p:sp>
      <p:sp>
        <p:nvSpPr>
          <p:cNvPr id="71" name="左中かっこ 70"/>
          <p:cNvSpPr/>
          <p:nvPr/>
        </p:nvSpPr>
        <p:spPr>
          <a:xfrm flipH="1">
            <a:off x="7044892" y="3986214"/>
            <a:ext cx="285752" cy="785818"/>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2" name="正方形/長方形 71"/>
          <p:cNvSpPr/>
          <p:nvPr/>
        </p:nvSpPr>
        <p:spPr>
          <a:xfrm>
            <a:off x="5800989" y="4386266"/>
            <a:ext cx="1128464" cy="314328"/>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b="1" dirty="0">
              <a:latin typeface="Century Gothic" pitchFamily="34" charset="0"/>
              <a:ea typeface="メイリオ" pitchFamily="50" charset="-128"/>
            </a:endParaRPr>
          </a:p>
        </p:txBody>
      </p:sp>
      <p:sp>
        <p:nvSpPr>
          <p:cNvPr id="73" name="正方形/長方形 72"/>
          <p:cNvSpPr/>
          <p:nvPr/>
        </p:nvSpPr>
        <p:spPr>
          <a:xfrm>
            <a:off x="5800990" y="4814892"/>
            <a:ext cx="1128464"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b="1" dirty="0">
              <a:latin typeface="Century Gothic" pitchFamily="34" charset="0"/>
              <a:ea typeface="メイリオ" pitchFamily="50" charset="-128"/>
            </a:endParaRPr>
          </a:p>
        </p:txBody>
      </p:sp>
      <p:sp>
        <p:nvSpPr>
          <p:cNvPr id="74" name="正方形/長方形 73"/>
          <p:cNvSpPr/>
          <p:nvPr/>
        </p:nvSpPr>
        <p:spPr>
          <a:xfrm>
            <a:off x="5800989" y="5243522"/>
            <a:ext cx="642942" cy="24289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b="1" dirty="0">
              <a:latin typeface="Century Gothic" pitchFamily="34" charset="0"/>
              <a:ea typeface="メイリオ" pitchFamily="50" charset="-128"/>
            </a:endParaRPr>
          </a:p>
        </p:txBody>
      </p:sp>
      <p:sp>
        <p:nvSpPr>
          <p:cNvPr id="75" name="テキスト ボックス 58"/>
          <p:cNvSpPr txBox="1">
            <a:spLocks noChangeArrowheads="1"/>
          </p:cNvSpPr>
          <p:nvPr/>
        </p:nvSpPr>
        <p:spPr bwMode="auto">
          <a:xfrm>
            <a:off x="7143768" y="3786190"/>
            <a:ext cx="1467068" cy="400110"/>
          </a:xfrm>
          <a:prstGeom prst="rect">
            <a:avLst/>
          </a:prstGeom>
          <a:noFill/>
          <a:ln w="9525">
            <a:noFill/>
            <a:miter lim="800000"/>
            <a:headEnd/>
            <a:tailEnd/>
          </a:ln>
        </p:spPr>
        <p:txBody>
          <a:bodyPr wrap="none">
            <a:spAutoFit/>
          </a:bodyPr>
          <a:lstStyle/>
          <a:p>
            <a:r>
              <a:rPr lang="ja-JP" altLang="en-US" sz="2000" b="1" dirty="0" smtClean="0">
                <a:solidFill>
                  <a:srgbClr val="000000"/>
                </a:solidFill>
                <a:latin typeface="メイリオ" pitchFamily="50" charset="-128"/>
                <a:ea typeface="メイリオ" pitchFamily="50" charset="-128"/>
              </a:rPr>
              <a:t>物理メモリ</a:t>
            </a:r>
            <a:endParaRPr lang="ja-JP" altLang="en-US" sz="2000" b="1" dirty="0">
              <a:solidFill>
                <a:srgbClr val="000000"/>
              </a:solidFill>
              <a:latin typeface="メイリオ" pitchFamily="50" charset="-128"/>
              <a:ea typeface="メイリオ" pitchFamily="50" charset="-128"/>
            </a:endParaRPr>
          </a:p>
        </p:txBody>
      </p:sp>
      <p:sp>
        <p:nvSpPr>
          <p:cNvPr id="76" name="左中かっこ 75"/>
          <p:cNvSpPr/>
          <p:nvPr/>
        </p:nvSpPr>
        <p:spPr>
          <a:xfrm flipH="1">
            <a:off x="7072330" y="4843470"/>
            <a:ext cx="285752" cy="714380"/>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7" name="グループ化 153"/>
          <p:cNvGrpSpPr/>
          <p:nvPr/>
        </p:nvGrpSpPr>
        <p:grpSpPr>
          <a:xfrm>
            <a:off x="7402080" y="5200659"/>
            <a:ext cx="857258" cy="571505"/>
            <a:chOff x="2285984" y="5143517"/>
            <a:chExt cx="642936" cy="428624"/>
          </a:xfrm>
          <a:effectLst>
            <a:outerShdw blurRad="50800" dist="38100" dir="2700000" algn="tl" rotWithShape="0">
              <a:prstClr val="black">
                <a:alpha val="40000"/>
              </a:prstClr>
            </a:outerShdw>
          </a:effectLst>
        </p:grpSpPr>
        <p:sp>
          <p:nvSpPr>
            <p:cNvPr id="78" name="正方形/長方形 77"/>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79" name="円/楕円 78"/>
            <p:cNvSpPr/>
            <p:nvPr/>
          </p:nvSpPr>
          <p:spPr>
            <a:xfrm>
              <a:off x="2536014" y="5214954"/>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0" name="グループ化 75"/>
          <p:cNvGrpSpPr/>
          <p:nvPr/>
        </p:nvGrpSpPr>
        <p:grpSpPr>
          <a:xfrm>
            <a:off x="7402082" y="4129091"/>
            <a:ext cx="952507" cy="357190"/>
            <a:chOff x="1214468" y="3643333"/>
            <a:chExt cx="1143000" cy="428625"/>
          </a:xfrm>
          <a:effectLst>
            <a:outerShdw blurRad="50800" dist="38100" dir="2700000" algn="tl" rotWithShape="0">
              <a:prstClr val="black">
                <a:alpha val="40000"/>
              </a:prstClr>
            </a:outerShdw>
          </a:effectLst>
        </p:grpSpPr>
        <p:sp>
          <p:nvSpPr>
            <p:cNvPr id="81" name="正方形/長方形 80"/>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 name="正方形/長方形 81"/>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3" name="正方形/長方形 82"/>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 name="正方形/長方形 83"/>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5" name="正方形/長方形 84"/>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6" name="正方形/長方形 85"/>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7" name="フローチャート : 書類 86"/>
          <p:cNvSpPr/>
          <p:nvPr/>
        </p:nvSpPr>
        <p:spPr>
          <a:xfrm>
            <a:off x="7530415" y="5414974"/>
            <a:ext cx="1057027" cy="44291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dict.txt</a:t>
            </a:r>
            <a:endParaRPr lang="ja-JP" altLang="en-US" sz="1800" b="1" dirty="0">
              <a:latin typeface="Century Gothic" pitchFamily="34" charset="0"/>
            </a:endParaRPr>
          </a:p>
        </p:txBody>
      </p:sp>
      <p:sp>
        <p:nvSpPr>
          <p:cNvPr id="89" name="テキスト ボックス 59"/>
          <p:cNvSpPr txBox="1">
            <a:spLocks noChangeArrowheads="1"/>
          </p:cNvSpPr>
          <p:nvPr/>
        </p:nvSpPr>
        <p:spPr bwMode="auto">
          <a:xfrm>
            <a:off x="1491129" y="3028890"/>
            <a:ext cx="1723549" cy="461665"/>
          </a:xfrm>
          <a:prstGeom prst="rect">
            <a:avLst/>
          </a:prstGeom>
          <a:noFill/>
          <a:ln w="9525">
            <a:noFill/>
            <a:miter lim="800000"/>
            <a:headEnd/>
            <a:tailEnd/>
          </a:ln>
        </p:spPr>
        <p:txBody>
          <a:bodyPr wrap="none">
            <a:spAutoFit/>
          </a:bodyPr>
          <a:lstStyle/>
          <a:p>
            <a:pPr algn="ctr"/>
            <a:r>
              <a:rPr lang="ja-JP" altLang="en-US" b="1" dirty="0" smtClean="0">
                <a:solidFill>
                  <a:srgbClr val="C00000"/>
                </a:solidFill>
                <a:latin typeface="メイリオ" pitchFamily="50" charset="-128"/>
                <a:ea typeface="メイリオ" pitchFamily="50" charset="-128"/>
              </a:rPr>
              <a:t>仮想メモリ</a:t>
            </a:r>
            <a:endParaRPr lang="ja-JP" altLang="en-US" b="1" dirty="0">
              <a:solidFill>
                <a:srgbClr val="C00000"/>
              </a:solidFill>
              <a:latin typeface="メイリオ" pitchFamily="50" charset="-128"/>
              <a:ea typeface="メイリオ" pitchFamily="50" charset="-128"/>
            </a:endParaRPr>
          </a:p>
        </p:txBody>
      </p:sp>
      <p:sp>
        <p:nvSpPr>
          <p:cNvPr id="90" name="テキスト ボックス 59"/>
          <p:cNvSpPr txBox="1">
            <a:spLocks noChangeArrowheads="1"/>
          </p:cNvSpPr>
          <p:nvPr/>
        </p:nvSpPr>
        <p:spPr bwMode="auto">
          <a:xfrm>
            <a:off x="4923635" y="3000372"/>
            <a:ext cx="3570209" cy="461665"/>
          </a:xfrm>
          <a:prstGeom prst="rect">
            <a:avLst/>
          </a:prstGeom>
          <a:noFill/>
          <a:ln w="9525">
            <a:noFill/>
            <a:miter lim="800000"/>
            <a:headEnd/>
            <a:tailEnd/>
          </a:ln>
        </p:spPr>
        <p:txBody>
          <a:bodyPr wrap="none">
            <a:spAutoFit/>
          </a:bodyPr>
          <a:lstStyle/>
          <a:p>
            <a:pPr algn="ctr"/>
            <a:r>
              <a:rPr lang="ja-JP" altLang="en-US" b="1" dirty="0" smtClean="0">
                <a:solidFill>
                  <a:srgbClr val="0070C0"/>
                </a:solidFill>
                <a:latin typeface="メイリオ" pitchFamily="50" charset="-128"/>
                <a:ea typeface="メイリオ" pitchFamily="50" charset="-128"/>
              </a:rPr>
              <a:t>メモリマップドファイル</a:t>
            </a:r>
            <a:endParaRPr lang="ja-JP" altLang="en-US" b="1" dirty="0">
              <a:solidFill>
                <a:srgbClr val="0070C0"/>
              </a:solidFill>
              <a:latin typeface="メイリオ" pitchFamily="50" charset="-128"/>
              <a:ea typeface="メイリオ" pitchFamily="50" charset="-128"/>
            </a:endParaRPr>
          </a:p>
        </p:txBody>
      </p:sp>
      <p:sp>
        <p:nvSpPr>
          <p:cNvPr id="91" name="正方形/長方形 90"/>
          <p:cNvSpPr/>
          <p:nvPr/>
        </p:nvSpPr>
        <p:spPr>
          <a:xfrm>
            <a:off x="928663" y="4000504"/>
            <a:ext cx="1214445"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latin typeface="Century Gothic" pitchFamily="34" charset="0"/>
                <a:ea typeface="メイリオ" pitchFamily="50" charset="-128"/>
              </a:rPr>
              <a:t>char[256]</a:t>
            </a:r>
            <a:endParaRPr lang="ja-JP" altLang="en-US" sz="1600" dirty="0">
              <a:latin typeface="Century Gothic" pitchFamily="34" charset="0"/>
              <a:ea typeface="メイリオ" pitchFamily="50" charset="-128"/>
            </a:endParaRPr>
          </a:p>
        </p:txBody>
      </p:sp>
      <p:sp>
        <p:nvSpPr>
          <p:cNvPr id="92" name="正方形/長方形 91"/>
          <p:cNvSpPr/>
          <p:nvPr/>
        </p:nvSpPr>
        <p:spPr>
          <a:xfrm>
            <a:off x="928662" y="4429132"/>
            <a:ext cx="500062"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latin typeface="Century Gothic" pitchFamily="34" charset="0"/>
                <a:ea typeface="メイリオ" pitchFamily="50" charset="-128"/>
              </a:rPr>
              <a:t>int</a:t>
            </a:r>
            <a:endParaRPr lang="ja-JP" altLang="en-US" sz="1600" dirty="0">
              <a:latin typeface="Century Gothic" pitchFamily="34" charset="0"/>
              <a:ea typeface="メイリオ" pitchFamily="50" charset="-128"/>
            </a:endParaRPr>
          </a:p>
        </p:txBody>
      </p:sp>
      <p:sp>
        <p:nvSpPr>
          <p:cNvPr id="93" name="正方形/長方形 92"/>
          <p:cNvSpPr/>
          <p:nvPr/>
        </p:nvSpPr>
        <p:spPr>
          <a:xfrm>
            <a:off x="857224" y="4857760"/>
            <a:ext cx="714379"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List</a:t>
            </a:r>
            <a:endParaRPr lang="ja-JP" altLang="en-US" sz="1600" dirty="0">
              <a:latin typeface="Century Gothic" pitchFamily="34" charset="0"/>
              <a:ea typeface="メイリオ" pitchFamily="50" charset="-128"/>
            </a:endParaRPr>
          </a:p>
        </p:txBody>
      </p:sp>
      <p:sp>
        <p:nvSpPr>
          <p:cNvPr id="94" name="正方形/長方形 93"/>
          <p:cNvSpPr/>
          <p:nvPr/>
        </p:nvSpPr>
        <p:spPr>
          <a:xfrm>
            <a:off x="1428728" y="5214950"/>
            <a:ext cx="714379"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List</a:t>
            </a:r>
            <a:endParaRPr lang="ja-JP" altLang="en-US" sz="1600" dirty="0">
              <a:latin typeface="Century Gothic" pitchFamily="34" charset="0"/>
              <a:ea typeface="メイリオ" pitchFamily="50" charset="-128"/>
            </a:endParaRPr>
          </a:p>
        </p:txBody>
      </p:sp>
      <p:sp>
        <p:nvSpPr>
          <p:cNvPr id="95" name="正方形/長方形 94"/>
          <p:cNvSpPr/>
          <p:nvPr/>
        </p:nvSpPr>
        <p:spPr>
          <a:xfrm>
            <a:off x="1500166" y="4429132"/>
            <a:ext cx="64294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List</a:t>
            </a:r>
            <a:endParaRPr lang="ja-JP" altLang="en-US" sz="1600" dirty="0">
              <a:latin typeface="Century Gothic" pitchFamily="34" charset="0"/>
              <a:ea typeface="メイリオ" pitchFamily="50" charset="-128"/>
            </a:endParaRPr>
          </a:p>
        </p:txBody>
      </p:sp>
      <p:sp>
        <p:nvSpPr>
          <p:cNvPr id="4" name="テキスト ボックス 58"/>
          <p:cNvSpPr txBox="1">
            <a:spLocks noChangeArrowheads="1"/>
          </p:cNvSpPr>
          <p:nvPr/>
        </p:nvSpPr>
        <p:spPr bwMode="auto">
          <a:xfrm>
            <a:off x="2383256" y="4572008"/>
            <a:ext cx="2031325" cy="646331"/>
          </a:xfrm>
          <a:prstGeom prst="rect">
            <a:avLst/>
          </a:prstGeom>
          <a:noFill/>
          <a:ln w="9525">
            <a:noFill/>
            <a:miter lim="800000"/>
            <a:headEnd/>
            <a:tailEnd/>
          </a:ln>
        </p:spPr>
        <p:txBody>
          <a:bodyPr wrap="none">
            <a:spAutoFit/>
          </a:bodyPr>
          <a:lstStyle/>
          <a:p>
            <a:r>
              <a:rPr lang="ja-JP" altLang="en-US" sz="1800" b="1" dirty="0" smtClean="0">
                <a:solidFill>
                  <a:srgbClr val="000000"/>
                </a:solidFill>
                <a:latin typeface="メイリオ" pitchFamily="50" charset="-128"/>
                <a:ea typeface="メイリオ" pitchFamily="50" charset="-128"/>
              </a:rPr>
              <a:t>ディスク上の</a:t>
            </a:r>
          </a:p>
          <a:p>
            <a:r>
              <a:rPr lang="ja-JP" altLang="en-US" sz="1800" b="1" dirty="0" smtClean="0">
                <a:solidFill>
                  <a:srgbClr val="000000"/>
                </a:solidFill>
                <a:latin typeface="メイリオ" pitchFamily="50" charset="-128"/>
                <a:ea typeface="メイリオ" pitchFamily="50" charset="-128"/>
              </a:rPr>
              <a:t>スワップファイル</a:t>
            </a:r>
            <a:endParaRPr lang="ja-JP" altLang="en-US" sz="1800" b="1" dirty="0">
              <a:solidFill>
                <a:srgbClr val="000000"/>
              </a:solidFill>
              <a:latin typeface="メイリオ" pitchFamily="50" charset="-128"/>
              <a:ea typeface="メイリオ" pitchFamily="50" charset="-128"/>
            </a:endParaRPr>
          </a:p>
        </p:txBody>
      </p:sp>
      <p:sp>
        <p:nvSpPr>
          <p:cNvPr id="97" name="フリーフォーム 96"/>
          <p:cNvSpPr/>
          <p:nvPr/>
        </p:nvSpPr>
        <p:spPr>
          <a:xfrm>
            <a:off x="6410869" y="5343512"/>
            <a:ext cx="1099710" cy="422017"/>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 name="connsiteX0" fmla="*/ 1551986 w 1551986"/>
              <a:gd name="connsiteY0" fmla="*/ 1207811 h 1527452"/>
              <a:gd name="connsiteX1" fmla="*/ 52315 w 1551986"/>
              <a:gd name="connsiteY1" fmla="*/ 637425 h 1527452"/>
              <a:gd name="connsiteX2" fmla="*/ 1238094 w 1551986"/>
              <a:gd name="connsiteY2" fmla="*/ 0 h 1527452"/>
              <a:gd name="connsiteX0" fmla="*/ 1551986 w 1551986"/>
              <a:gd name="connsiteY0" fmla="*/ 1207811 h 1278707"/>
              <a:gd name="connsiteX1" fmla="*/ 52315 w 1551986"/>
              <a:gd name="connsiteY1" fmla="*/ 637425 h 1278707"/>
              <a:gd name="connsiteX2" fmla="*/ 1238094 w 1551986"/>
              <a:gd name="connsiteY2" fmla="*/ 0 h 1278707"/>
              <a:gd name="connsiteX0" fmla="*/ 980514 w 980514"/>
              <a:gd name="connsiteY0" fmla="*/ 1207811 h 1278707"/>
              <a:gd name="connsiteX1" fmla="*/ 52315 w 980514"/>
              <a:gd name="connsiteY1" fmla="*/ 1066029 h 1278707"/>
              <a:gd name="connsiteX2" fmla="*/ 666622 w 980514"/>
              <a:gd name="connsiteY2" fmla="*/ 0 h 1278707"/>
              <a:gd name="connsiteX0" fmla="*/ 1624364 w 1624364"/>
              <a:gd name="connsiteY0" fmla="*/ 422017 h 533807"/>
              <a:gd name="connsiteX1" fmla="*/ 696165 w 1624364"/>
              <a:gd name="connsiteY1" fmla="*/ 280235 h 533807"/>
              <a:gd name="connsiteX2" fmla="*/ 95994 w 1624364"/>
              <a:gd name="connsiteY2" fmla="*/ 0 h 533807"/>
              <a:gd name="connsiteX0" fmla="*/ 1534419 w 1534419"/>
              <a:gd name="connsiteY0" fmla="*/ 422017 h 492913"/>
              <a:gd name="connsiteX1" fmla="*/ 606220 w 1534419"/>
              <a:gd name="connsiteY1" fmla="*/ 280235 h 492913"/>
              <a:gd name="connsiteX2" fmla="*/ 6049 w 1534419"/>
              <a:gd name="connsiteY2" fmla="*/ 0 h 492913"/>
              <a:gd name="connsiteX0" fmla="*/ 1534419 w 1534419"/>
              <a:gd name="connsiteY0" fmla="*/ 422017 h 493423"/>
              <a:gd name="connsiteX1" fmla="*/ 606220 w 1534419"/>
              <a:gd name="connsiteY1" fmla="*/ 423087 h 493423"/>
              <a:gd name="connsiteX2" fmla="*/ 6049 w 1534419"/>
              <a:gd name="connsiteY2" fmla="*/ 0 h 493423"/>
              <a:gd name="connsiteX0" fmla="*/ 1534419 w 1534419"/>
              <a:gd name="connsiteY0" fmla="*/ 422017 h 492913"/>
              <a:gd name="connsiteX1" fmla="*/ 606220 w 1534419"/>
              <a:gd name="connsiteY1" fmla="*/ 423087 h 492913"/>
              <a:gd name="connsiteX2" fmla="*/ 6049 w 1534419"/>
              <a:gd name="connsiteY2" fmla="*/ 0 h 492913"/>
              <a:gd name="connsiteX0" fmla="*/ 1528370 w 1528370"/>
              <a:gd name="connsiteY0" fmla="*/ 422017 h 422017"/>
              <a:gd name="connsiteX1" fmla="*/ 0 w 1528370"/>
              <a:gd name="connsiteY1" fmla="*/ 0 h 422017"/>
              <a:gd name="connsiteX0" fmla="*/ 1099710 w 1099710"/>
              <a:gd name="connsiteY0" fmla="*/ 422017 h 422017"/>
              <a:gd name="connsiteX1" fmla="*/ 0 w 1099710"/>
              <a:gd name="connsiteY1" fmla="*/ 0 h 422017"/>
            </a:gdLst>
            <a:ahLst/>
            <a:cxnLst>
              <a:cxn ang="0">
                <a:pos x="connsiteX0" y="connsiteY0"/>
              </a:cxn>
              <a:cxn ang="0">
                <a:pos x="connsiteX1" y="connsiteY1"/>
              </a:cxn>
            </a:cxnLst>
            <a:rect l="l" t="t" r="r" b="b"/>
            <a:pathLst>
              <a:path w="1099710" h="422017">
                <a:moveTo>
                  <a:pt x="1099710" y="422017"/>
                </a:moveTo>
                <a:lnTo>
                  <a:pt x="0" y="0"/>
                </a:lnTo>
              </a:path>
            </a:pathLst>
          </a:custGeom>
          <a:ln w="57150">
            <a:solidFill>
              <a:srgbClr val="FFC000"/>
            </a:solidFill>
            <a:prstDash val="sysDash"/>
            <a:headEnd type="non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8" name="フリーフォーム 97"/>
          <p:cNvSpPr/>
          <p:nvPr/>
        </p:nvSpPr>
        <p:spPr>
          <a:xfrm>
            <a:off x="5863934" y="3986190"/>
            <a:ext cx="1671182" cy="1493587"/>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 name="connsiteX0" fmla="*/ 1551986 w 1551986"/>
              <a:gd name="connsiteY0" fmla="*/ 1207811 h 1527452"/>
              <a:gd name="connsiteX1" fmla="*/ 52315 w 1551986"/>
              <a:gd name="connsiteY1" fmla="*/ 637425 h 1527452"/>
              <a:gd name="connsiteX2" fmla="*/ 1238094 w 1551986"/>
              <a:gd name="connsiteY2" fmla="*/ 0 h 1527452"/>
              <a:gd name="connsiteX0" fmla="*/ 1551986 w 1551986"/>
              <a:gd name="connsiteY0" fmla="*/ 1207811 h 1278707"/>
              <a:gd name="connsiteX1" fmla="*/ 52315 w 1551986"/>
              <a:gd name="connsiteY1" fmla="*/ 637425 h 1278707"/>
              <a:gd name="connsiteX2" fmla="*/ 1238094 w 1551986"/>
              <a:gd name="connsiteY2" fmla="*/ 0 h 1278707"/>
              <a:gd name="connsiteX0" fmla="*/ 980514 w 980514"/>
              <a:gd name="connsiteY0" fmla="*/ 1207811 h 1278707"/>
              <a:gd name="connsiteX1" fmla="*/ 52315 w 980514"/>
              <a:gd name="connsiteY1" fmla="*/ 1066029 h 1278707"/>
              <a:gd name="connsiteX2" fmla="*/ 666622 w 980514"/>
              <a:gd name="connsiteY2" fmla="*/ 0 h 1278707"/>
              <a:gd name="connsiteX0" fmla="*/ 1624364 w 1624364"/>
              <a:gd name="connsiteY0" fmla="*/ 422017 h 533807"/>
              <a:gd name="connsiteX1" fmla="*/ 696165 w 1624364"/>
              <a:gd name="connsiteY1" fmla="*/ 280235 h 533807"/>
              <a:gd name="connsiteX2" fmla="*/ 95994 w 1624364"/>
              <a:gd name="connsiteY2" fmla="*/ 0 h 533807"/>
              <a:gd name="connsiteX0" fmla="*/ 1534419 w 1534419"/>
              <a:gd name="connsiteY0" fmla="*/ 422017 h 492913"/>
              <a:gd name="connsiteX1" fmla="*/ 606220 w 1534419"/>
              <a:gd name="connsiteY1" fmla="*/ 280235 h 492913"/>
              <a:gd name="connsiteX2" fmla="*/ 6049 w 1534419"/>
              <a:gd name="connsiteY2" fmla="*/ 0 h 492913"/>
              <a:gd name="connsiteX0" fmla="*/ 1534419 w 1534419"/>
              <a:gd name="connsiteY0" fmla="*/ 422017 h 493423"/>
              <a:gd name="connsiteX1" fmla="*/ 606220 w 1534419"/>
              <a:gd name="connsiteY1" fmla="*/ 423087 h 493423"/>
              <a:gd name="connsiteX2" fmla="*/ 6049 w 1534419"/>
              <a:gd name="connsiteY2" fmla="*/ 0 h 493423"/>
              <a:gd name="connsiteX0" fmla="*/ 1534419 w 1534419"/>
              <a:gd name="connsiteY0" fmla="*/ 422017 h 492913"/>
              <a:gd name="connsiteX1" fmla="*/ 606220 w 1534419"/>
              <a:gd name="connsiteY1" fmla="*/ 423087 h 492913"/>
              <a:gd name="connsiteX2" fmla="*/ 6049 w 1534419"/>
              <a:gd name="connsiteY2" fmla="*/ 0 h 492913"/>
              <a:gd name="connsiteX0" fmla="*/ 2034453 w 2034453"/>
              <a:gd name="connsiteY0" fmla="*/ 1350687 h 1421583"/>
              <a:gd name="connsiteX1" fmla="*/ 606220 w 2034453"/>
              <a:gd name="connsiteY1" fmla="*/ 423087 h 1421583"/>
              <a:gd name="connsiteX2" fmla="*/ 6049 w 2034453"/>
              <a:gd name="connsiteY2" fmla="*/ 0 h 1421583"/>
              <a:gd name="connsiteX0" fmla="*/ 2034453 w 2034453"/>
              <a:gd name="connsiteY0" fmla="*/ 1350687 h 1421583"/>
              <a:gd name="connsiteX1" fmla="*/ 606220 w 2034453"/>
              <a:gd name="connsiteY1" fmla="*/ 851691 h 1421583"/>
              <a:gd name="connsiteX2" fmla="*/ 6049 w 2034453"/>
              <a:gd name="connsiteY2" fmla="*/ 0 h 1421583"/>
              <a:gd name="connsiteX0" fmla="*/ 2028404 w 2028404"/>
              <a:gd name="connsiteY0" fmla="*/ 1350687 h 1350687"/>
              <a:gd name="connsiteX1" fmla="*/ 0 w 2028404"/>
              <a:gd name="connsiteY1" fmla="*/ 0 h 1350687"/>
              <a:gd name="connsiteX0" fmla="*/ 1671182 w 1671182"/>
              <a:gd name="connsiteY0" fmla="*/ 1350687 h 1350687"/>
              <a:gd name="connsiteX1" fmla="*/ 0 w 1671182"/>
              <a:gd name="connsiteY1" fmla="*/ 0 h 1350687"/>
              <a:gd name="connsiteX0" fmla="*/ 1671182 w 1671182"/>
              <a:gd name="connsiteY0" fmla="*/ 1493587 h 1493587"/>
              <a:gd name="connsiteX1" fmla="*/ 0 w 1671182"/>
              <a:gd name="connsiteY1" fmla="*/ 0 h 1493587"/>
            </a:gdLst>
            <a:ahLst/>
            <a:cxnLst>
              <a:cxn ang="0">
                <a:pos x="connsiteX0" y="connsiteY0"/>
              </a:cxn>
              <a:cxn ang="0">
                <a:pos x="connsiteX1" y="connsiteY1"/>
              </a:cxn>
            </a:cxnLst>
            <a:rect l="l" t="t" r="r" b="b"/>
            <a:pathLst>
              <a:path w="1671182" h="1493587">
                <a:moveTo>
                  <a:pt x="1671182" y="1493587"/>
                </a:moveTo>
                <a:lnTo>
                  <a:pt x="0" y="0"/>
                </a:lnTo>
              </a:path>
            </a:pathLst>
          </a:custGeom>
          <a:ln w="57150">
            <a:solidFill>
              <a:srgbClr val="FFC000"/>
            </a:solidFill>
            <a:prstDash val="sysDash"/>
            <a:headEnd type="non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テキスト ボックス 58"/>
          <p:cNvSpPr txBox="1">
            <a:spLocks noChangeArrowheads="1"/>
          </p:cNvSpPr>
          <p:nvPr/>
        </p:nvSpPr>
        <p:spPr bwMode="auto">
          <a:xfrm>
            <a:off x="7235626" y="4629156"/>
            <a:ext cx="1569660" cy="646331"/>
          </a:xfrm>
          <a:prstGeom prst="rect">
            <a:avLst/>
          </a:prstGeom>
          <a:noFill/>
          <a:ln w="9525">
            <a:noFill/>
            <a:miter lim="800000"/>
            <a:headEnd/>
            <a:tailEnd/>
          </a:ln>
        </p:spPr>
        <p:txBody>
          <a:bodyPr wrap="none">
            <a:spAutoFit/>
          </a:bodyPr>
          <a:lstStyle/>
          <a:p>
            <a:r>
              <a:rPr lang="ja-JP" altLang="en-US" sz="1800" b="1" dirty="0" smtClean="0">
                <a:solidFill>
                  <a:srgbClr val="000000"/>
                </a:solidFill>
                <a:latin typeface="メイリオ" pitchFamily="50" charset="-128"/>
                <a:ea typeface="メイリオ" pitchFamily="50" charset="-128"/>
              </a:rPr>
              <a:t>ディスク上の</a:t>
            </a:r>
          </a:p>
          <a:p>
            <a:r>
              <a:rPr lang="ja-JP" altLang="en-US" sz="1800" b="1" dirty="0" smtClean="0">
                <a:solidFill>
                  <a:srgbClr val="000000"/>
                </a:solidFill>
                <a:latin typeface="メイリオ" pitchFamily="50" charset="-128"/>
                <a:ea typeface="メイリオ" pitchFamily="50" charset="-128"/>
              </a:rPr>
              <a:t>ファイル</a:t>
            </a:r>
            <a:endParaRPr lang="ja-JP" altLang="en-US" sz="1800" b="1" dirty="0">
              <a:solidFill>
                <a:srgbClr val="000000"/>
              </a:solidFill>
              <a:latin typeface="メイリオ" pitchFamily="50" charset="-128"/>
              <a:ea typeface="メイリオ" pitchFamily="50" charset="-128"/>
            </a:endParaRPr>
          </a:p>
        </p:txBody>
      </p:sp>
      <p:grpSp>
        <p:nvGrpSpPr>
          <p:cNvPr id="107" name="グループ化 106"/>
          <p:cNvGrpSpPr/>
          <p:nvPr/>
        </p:nvGrpSpPr>
        <p:grpSpPr>
          <a:xfrm>
            <a:off x="4607012" y="4345552"/>
            <a:ext cx="1256889" cy="583646"/>
            <a:chOff x="4607012" y="4345552"/>
            <a:chExt cx="1256889" cy="583646"/>
          </a:xfrm>
        </p:grpSpPr>
        <p:sp>
          <p:nvSpPr>
            <p:cNvPr id="99" name="フリーフォーム 98"/>
            <p:cNvSpPr/>
            <p:nvPr/>
          </p:nvSpPr>
          <p:spPr>
            <a:xfrm>
              <a:off x="5321032" y="4637881"/>
              <a:ext cx="542869" cy="291317"/>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 name="connsiteX0" fmla="*/ 1551986 w 1551986"/>
                <a:gd name="connsiteY0" fmla="*/ 1207811 h 1527452"/>
                <a:gd name="connsiteX1" fmla="*/ 52315 w 1551986"/>
                <a:gd name="connsiteY1" fmla="*/ 637425 h 1527452"/>
                <a:gd name="connsiteX2" fmla="*/ 1238094 w 1551986"/>
                <a:gd name="connsiteY2" fmla="*/ 0 h 1527452"/>
                <a:gd name="connsiteX0" fmla="*/ 1551986 w 1551986"/>
                <a:gd name="connsiteY0" fmla="*/ 1207811 h 1278707"/>
                <a:gd name="connsiteX1" fmla="*/ 52315 w 1551986"/>
                <a:gd name="connsiteY1" fmla="*/ 637425 h 1278707"/>
                <a:gd name="connsiteX2" fmla="*/ 1238094 w 1551986"/>
                <a:gd name="connsiteY2" fmla="*/ 0 h 1278707"/>
                <a:gd name="connsiteX0" fmla="*/ 980514 w 980514"/>
                <a:gd name="connsiteY0" fmla="*/ 1207811 h 1278707"/>
                <a:gd name="connsiteX1" fmla="*/ 52315 w 980514"/>
                <a:gd name="connsiteY1" fmla="*/ 1066029 h 1278707"/>
                <a:gd name="connsiteX2" fmla="*/ 666622 w 980514"/>
                <a:gd name="connsiteY2" fmla="*/ 0 h 1278707"/>
                <a:gd name="connsiteX0" fmla="*/ 1624364 w 1624364"/>
                <a:gd name="connsiteY0" fmla="*/ 422017 h 533807"/>
                <a:gd name="connsiteX1" fmla="*/ 696165 w 1624364"/>
                <a:gd name="connsiteY1" fmla="*/ 280235 h 533807"/>
                <a:gd name="connsiteX2" fmla="*/ 95994 w 1624364"/>
                <a:gd name="connsiteY2" fmla="*/ 0 h 533807"/>
                <a:gd name="connsiteX0" fmla="*/ 1534419 w 1534419"/>
                <a:gd name="connsiteY0" fmla="*/ 422017 h 492913"/>
                <a:gd name="connsiteX1" fmla="*/ 606220 w 1534419"/>
                <a:gd name="connsiteY1" fmla="*/ 280235 h 492913"/>
                <a:gd name="connsiteX2" fmla="*/ 6049 w 1534419"/>
                <a:gd name="connsiteY2" fmla="*/ 0 h 492913"/>
                <a:gd name="connsiteX0" fmla="*/ 1534419 w 1534419"/>
                <a:gd name="connsiteY0" fmla="*/ 422017 h 493423"/>
                <a:gd name="connsiteX1" fmla="*/ 606220 w 1534419"/>
                <a:gd name="connsiteY1" fmla="*/ 423087 h 493423"/>
                <a:gd name="connsiteX2" fmla="*/ 6049 w 1534419"/>
                <a:gd name="connsiteY2" fmla="*/ 0 h 493423"/>
                <a:gd name="connsiteX0" fmla="*/ 1534419 w 1534419"/>
                <a:gd name="connsiteY0" fmla="*/ 422017 h 492913"/>
                <a:gd name="connsiteX1" fmla="*/ 606220 w 1534419"/>
                <a:gd name="connsiteY1" fmla="*/ 423087 h 492913"/>
                <a:gd name="connsiteX2" fmla="*/ 6049 w 1534419"/>
                <a:gd name="connsiteY2" fmla="*/ 0 h 492913"/>
                <a:gd name="connsiteX0" fmla="*/ 980525 w 980525"/>
                <a:gd name="connsiteY0" fmla="*/ 1064983 h 1243550"/>
                <a:gd name="connsiteX1" fmla="*/ 52326 w 980525"/>
                <a:gd name="connsiteY1" fmla="*/ 1066053 h 1243550"/>
                <a:gd name="connsiteX2" fmla="*/ 666569 w 980525"/>
                <a:gd name="connsiteY2" fmla="*/ 0 h 1243550"/>
                <a:gd name="connsiteX0" fmla="*/ 980525 w 980525"/>
                <a:gd name="connsiteY0" fmla="*/ 1215601 h 1394168"/>
                <a:gd name="connsiteX1" fmla="*/ 52326 w 980525"/>
                <a:gd name="connsiteY1" fmla="*/ 1216671 h 1394168"/>
                <a:gd name="connsiteX2" fmla="*/ 666569 w 980525"/>
                <a:gd name="connsiteY2" fmla="*/ 150618 h 1394168"/>
                <a:gd name="connsiteX0" fmla="*/ 52326 w 666569"/>
                <a:gd name="connsiteY0" fmla="*/ 1216671 h 1216671"/>
                <a:gd name="connsiteX1" fmla="*/ 666569 w 666569"/>
                <a:gd name="connsiteY1" fmla="*/ 150618 h 1216671"/>
                <a:gd name="connsiteX0" fmla="*/ 52326 w 880915"/>
                <a:gd name="connsiteY0" fmla="*/ 177497 h 254476"/>
                <a:gd name="connsiteX1" fmla="*/ 880915 w 880915"/>
                <a:gd name="connsiteY1" fmla="*/ 254476 h 254476"/>
                <a:gd name="connsiteX0" fmla="*/ 0 w 828589"/>
                <a:gd name="connsiteY0" fmla="*/ 151747 h 228726"/>
                <a:gd name="connsiteX1" fmla="*/ 828589 w 828589"/>
                <a:gd name="connsiteY1" fmla="*/ 228726 h 228726"/>
                <a:gd name="connsiteX0" fmla="*/ 0 w 542869"/>
                <a:gd name="connsiteY0" fmla="*/ 151747 h 443064"/>
                <a:gd name="connsiteX1" fmla="*/ 542869 w 542869"/>
                <a:gd name="connsiteY1" fmla="*/ 443064 h 443064"/>
                <a:gd name="connsiteX0" fmla="*/ 0 w 542869"/>
                <a:gd name="connsiteY0" fmla="*/ 0 h 291317"/>
                <a:gd name="connsiteX1" fmla="*/ 542869 w 542869"/>
                <a:gd name="connsiteY1" fmla="*/ 291317 h 291317"/>
                <a:gd name="connsiteX0" fmla="*/ 0 w 542869"/>
                <a:gd name="connsiteY0" fmla="*/ 0 h 291317"/>
                <a:gd name="connsiteX1" fmla="*/ 542869 w 542869"/>
                <a:gd name="connsiteY1" fmla="*/ 291317 h 291317"/>
                <a:gd name="connsiteX0" fmla="*/ 0 w 542869"/>
                <a:gd name="connsiteY0" fmla="*/ 0 h 291317"/>
                <a:gd name="connsiteX1" fmla="*/ 542869 w 542869"/>
                <a:gd name="connsiteY1" fmla="*/ 291317 h 291317"/>
              </a:gdLst>
              <a:ahLst/>
              <a:cxnLst>
                <a:cxn ang="0">
                  <a:pos x="connsiteX0" y="connsiteY0"/>
                </a:cxn>
                <a:cxn ang="0">
                  <a:pos x="connsiteX1" y="connsiteY1"/>
                </a:cxn>
              </a:cxnLst>
              <a:rect l="l" t="t" r="r" b="b"/>
              <a:pathLst>
                <a:path w="542869" h="291317">
                  <a:moveTo>
                    <a:pt x="0" y="0"/>
                  </a:moveTo>
                  <a:cubicBezTo>
                    <a:pt x="82887" y="227560"/>
                    <a:pt x="165129" y="255392"/>
                    <a:pt x="542869" y="291317"/>
                  </a:cubicBezTo>
                </a:path>
              </a:pathLst>
            </a:custGeom>
            <a:ln w="57150">
              <a:solidFill>
                <a:srgbClr val="FF0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0" name="テキスト ボックス 58"/>
            <p:cNvSpPr txBox="1">
              <a:spLocks noChangeArrowheads="1"/>
            </p:cNvSpPr>
            <p:nvPr/>
          </p:nvSpPr>
          <p:spPr bwMode="auto">
            <a:xfrm>
              <a:off x="4607012" y="4345552"/>
              <a:ext cx="1107996" cy="369332"/>
            </a:xfrm>
            <a:prstGeom prst="rect">
              <a:avLst/>
            </a:prstGeom>
            <a:noFill/>
            <a:ln w="9525">
              <a:noFill/>
              <a:miter lim="800000"/>
              <a:headEnd/>
              <a:tailEnd/>
            </a:ln>
          </p:spPr>
          <p:txBody>
            <a:bodyPr wrap="none">
              <a:spAutoFit/>
            </a:bodyPr>
            <a:lstStyle/>
            <a:p>
              <a:r>
                <a:rPr lang="ja-JP" altLang="en-US" sz="1800" b="1" dirty="0" smtClean="0">
                  <a:solidFill>
                    <a:srgbClr val="C00000"/>
                  </a:solidFill>
                  <a:latin typeface="メイリオ" pitchFamily="50" charset="-128"/>
                  <a:ea typeface="メイリオ" pitchFamily="50" charset="-128"/>
                </a:rPr>
                <a:t>アクセス</a:t>
              </a:r>
              <a:endParaRPr lang="ja-JP" altLang="en-US" sz="1800" b="1" dirty="0">
                <a:solidFill>
                  <a:srgbClr val="C00000"/>
                </a:solidFill>
                <a:latin typeface="メイリオ" pitchFamily="50" charset="-128"/>
                <a:ea typeface="メイリオ" pitchFamily="50" charset="-128"/>
              </a:endParaRPr>
            </a:p>
          </p:txBody>
        </p:sp>
      </p:grpSp>
      <p:grpSp>
        <p:nvGrpSpPr>
          <p:cNvPr id="106" name="グループ化 105"/>
          <p:cNvGrpSpPr/>
          <p:nvPr/>
        </p:nvGrpSpPr>
        <p:grpSpPr>
          <a:xfrm>
            <a:off x="0" y="4416990"/>
            <a:ext cx="1107996" cy="583646"/>
            <a:chOff x="0" y="4416990"/>
            <a:chExt cx="1107996" cy="583646"/>
          </a:xfrm>
        </p:grpSpPr>
        <p:sp>
          <p:nvSpPr>
            <p:cNvPr id="101" name="フリーフォーム 100"/>
            <p:cNvSpPr/>
            <p:nvPr/>
          </p:nvSpPr>
          <p:spPr>
            <a:xfrm>
              <a:off x="500034" y="4709319"/>
              <a:ext cx="542869" cy="291317"/>
            </a:xfrm>
            <a:custGeom>
              <a:avLst/>
              <a:gdLst>
                <a:gd name="connsiteX0" fmla="*/ 543859 w 4667624"/>
                <a:gd name="connsiteY0" fmla="*/ 0 h 286870"/>
                <a:gd name="connsiteX1" fmla="*/ 687294 w 4667624"/>
                <a:gd name="connsiteY1" fmla="*/ 286870 h 286870"/>
                <a:gd name="connsiteX2" fmla="*/ 4667624 w 4667624"/>
                <a:gd name="connsiteY2" fmla="*/ 134470 h 286870"/>
                <a:gd name="connsiteX3" fmla="*/ 4667624 w 4667624"/>
                <a:gd name="connsiteY3" fmla="*/ 134470 h 286870"/>
                <a:gd name="connsiteX4" fmla="*/ 4667624 w 4667624"/>
                <a:gd name="connsiteY4" fmla="*/ 134470 h 286870"/>
                <a:gd name="connsiteX0" fmla="*/ 271930 w 4395695"/>
                <a:gd name="connsiteY0" fmla="*/ 0 h 286870"/>
                <a:gd name="connsiteX1" fmla="*/ 1629779 w 4395695"/>
                <a:gd name="connsiteY1" fmla="*/ 286870 h 286870"/>
                <a:gd name="connsiteX2" fmla="*/ 4395695 w 4395695"/>
                <a:gd name="connsiteY2" fmla="*/ 134470 h 286870"/>
                <a:gd name="connsiteX3" fmla="*/ 4395695 w 4395695"/>
                <a:gd name="connsiteY3" fmla="*/ 134470 h 286870"/>
                <a:gd name="connsiteX4" fmla="*/ 4395695 w 4395695"/>
                <a:gd name="connsiteY4" fmla="*/ 134470 h 286870"/>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133449"/>
                <a:gd name="connsiteY0" fmla="*/ 0 h 319641"/>
                <a:gd name="connsiteX1" fmla="*/ 1367533 w 4133449"/>
                <a:gd name="connsiteY1" fmla="*/ 286870 h 319641"/>
                <a:gd name="connsiteX2" fmla="*/ 4133449 w 4133449"/>
                <a:gd name="connsiteY2" fmla="*/ 134470 h 319641"/>
                <a:gd name="connsiteX3" fmla="*/ 4133449 w 4133449"/>
                <a:gd name="connsiteY3" fmla="*/ 134470 h 319641"/>
                <a:gd name="connsiteX4" fmla="*/ 4133449 w 4133449"/>
                <a:gd name="connsiteY4" fmla="*/ 134470 h 319641"/>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5" fmla="*/ 4133449 w 4228840"/>
                <a:gd name="connsiteY5"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4" fmla="*/ 4133449 w 4228840"/>
                <a:gd name="connsiteY4" fmla="*/ 153187 h 338358"/>
                <a:gd name="connsiteX0" fmla="*/ 9684 w 4228840"/>
                <a:gd name="connsiteY0" fmla="*/ 18717 h 338358"/>
                <a:gd name="connsiteX1" fmla="*/ 1367533 w 4228840"/>
                <a:gd name="connsiteY1" fmla="*/ 305587 h 338358"/>
                <a:gd name="connsiteX2" fmla="*/ 3767854 w 4228840"/>
                <a:gd name="connsiteY2" fmla="*/ 25400 h 338358"/>
                <a:gd name="connsiteX3" fmla="*/ 4133449 w 4228840"/>
                <a:gd name="connsiteY3" fmla="*/ 153187 h 338358"/>
                <a:gd name="connsiteX0" fmla="*/ 9684 w 3767854"/>
                <a:gd name="connsiteY0" fmla="*/ 0 h 319641"/>
                <a:gd name="connsiteX1" fmla="*/ 1367533 w 3767854"/>
                <a:gd name="connsiteY1" fmla="*/ 286870 h 319641"/>
                <a:gd name="connsiteX2" fmla="*/ 3767854 w 3767854"/>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3982136"/>
                <a:gd name="connsiteY0" fmla="*/ 0 h 319641"/>
                <a:gd name="connsiteX1" fmla="*/ 1367533 w 3982136"/>
                <a:gd name="connsiteY1" fmla="*/ 286870 h 319641"/>
                <a:gd name="connsiteX2" fmla="*/ 3982136 w 3982136"/>
                <a:gd name="connsiteY2" fmla="*/ 6683 h 319641"/>
                <a:gd name="connsiteX0" fmla="*/ 9684 w 4124980"/>
                <a:gd name="connsiteY0" fmla="*/ 0 h 319641"/>
                <a:gd name="connsiteX1" fmla="*/ 1367533 w 4124980"/>
                <a:gd name="connsiteY1" fmla="*/ 286870 h 319641"/>
                <a:gd name="connsiteX2" fmla="*/ 4124980 w 4124980"/>
                <a:gd name="connsiteY2" fmla="*/ 6683 h 319641"/>
                <a:gd name="connsiteX0" fmla="*/ 9684 w 4767890"/>
                <a:gd name="connsiteY0" fmla="*/ 567186 h 886827"/>
                <a:gd name="connsiteX1" fmla="*/ 1367533 w 4767890"/>
                <a:gd name="connsiteY1" fmla="*/ 854056 h 886827"/>
                <a:gd name="connsiteX2" fmla="*/ 4767890 w 4767890"/>
                <a:gd name="connsiteY2" fmla="*/ 2341 h 886827"/>
                <a:gd name="connsiteX0" fmla="*/ 9684 w 4775026"/>
                <a:gd name="connsiteY0" fmla="*/ 564845 h 884486"/>
                <a:gd name="connsiteX1" fmla="*/ 1367533 w 4775026"/>
                <a:gd name="connsiteY1" fmla="*/ 851715 h 884486"/>
                <a:gd name="connsiteX2" fmla="*/ 4767890 w 4775026"/>
                <a:gd name="connsiteY2" fmla="*/ 0 h 884486"/>
                <a:gd name="connsiteX0" fmla="*/ 9684 w 4995850"/>
                <a:gd name="connsiteY0" fmla="*/ 564845 h 995300"/>
                <a:gd name="connsiteX1" fmla="*/ 1367533 w 4995850"/>
                <a:gd name="connsiteY1" fmla="*/ 851715 h 995300"/>
                <a:gd name="connsiteX2" fmla="*/ 4429124 w 4995850"/>
                <a:gd name="connsiteY2" fmla="*/ 853348 h 995300"/>
                <a:gd name="connsiteX3" fmla="*/ 4767890 w 4995850"/>
                <a:gd name="connsiteY3" fmla="*/ 0 h 995300"/>
                <a:gd name="connsiteX0" fmla="*/ 9684 w 4767890"/>
                <a:gd name="connsiteY0" fmla="*/ 564845 h 918557"/>
                <a:gd name="connsiteX1" fmla="*/ 1367533 w 4767890"/>
                <a:gd name="connsiteY1" fmla="*/ 851715 h 918557"/>
                <a:gd name="connsiteX2" fmla="*/ 4429124 w 4767890"/>
                <a:gd name="connsiteY2" fmla="*/ 853348 h 918557"/>
                <a:gd name="connsiteX3" fmla="*/ 4767890 w 4767890"/>
                <a:gd name="connsiteY3" fmla="*/ 0 h 918557"/>
                <a:gd name="connsiteX0" fmla="*/ 9684 w 4817183"/>
                <a:gd name="connsiteY0" fmla="*/ 564845 h 918557"/>
                <a:gd name="connsiteX1" fmla="*/ 1367533 w 4817183"/>
                <a:gd name="connsiteY1" fmla="*/ 851715 h 918557"/>
                <a:gd name="connsiteX2" fmla="*/ 4429124 w 4817183"/>
                <a:gd name="connsiteY2" fmla="*/ 853348 h 918557"/>
                <a:gd name="connsiteX3" fmla="*/ 4767890 w 4817183"/>
                <a:gd name="connsiteY3" fmla="*/ 0 h 918557"/>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995850"/>
                <a:gd name="connsiteY0" fmla="*/ 350555 h 745295"/>
                <a:gd name="connsiteX1" fmla="*/ 1367533 w 4995850"/>
                <a:gd name="connsiteY1" fmla="*/ 637425 h 745295"/>
                <a:gd name="connsiteX2" fmla="*/ 4429124 w 4995850"/>
                <a:gd name="connsiteY2" fmla="*/ 639058 h 745295"/>
                <a:gd name="connsiteX3" fmla="*/ 4767890 w 4995850"/>
                <a:gd name="connsiteY3" fmla="*/ 0 h 745295"/>
                <a:gd name="connsiteX0" fmla="*/ 9684 w 4767890"/>
                <a:gd name="connsiteY0" fmla="*/ 350555 h 670196"/>
                <a:gd name="connsiteX1" fmla="*/ 1367533 w 4767890"/>
                <a:gd name="connsiteY1" fmla="*/ 637425 h 670196"/>
                <a:gd name="connsiteX2" fmla="*/ 4767890 w 4767890"/>
                <a:gd name="connsiteY2" fmla="*/ 0 h 67019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455906"/>
                <a:gd name="connsiteX1" fmla="*/ 1367533 w 2196090"/>
                <a:gd name="connsiteY1" fmla="*/ 423135 h 455906"/>
                <a:gd name="connsiteX2" fmla="*/ 2196090 w 2196090"/>
                <a:gd name="connsiteY2" fmla="*/ 0 h 455906"/>
                <a:gd name="connsiteX0" fmla="*/ 9684 w 2196090"/>
                <a:gd name="connsiteY0" fmla="*/ 136265 h 637425"/>
                <a:gd name="connsiteX1" fmla="*/ 1010311 w 2196090"/>
                <a:gd name="connsiteY1" fmla="*/ 637425 h 637425"/>
                <a:gd name="connsiteX2" fmla="*/ 2196090 w 2196090"/>
                <a:gd name="connsiteY2" fmla="*/ 0 h 637425"/>
                <a:gd name="connsiteX0" fmla="*/ 9684 w 2196090"/>
                <a:gd name="connsiteY0" fmla="*/ 136265 h 639701"/>
                <a:gd name="connsiteX1" fmla="*/ 1010311 w 2196090"/>
                <a:gd name="connsiteY1" fmla="*/ 637425 h 639701"/>
                <a:gd name="connsiteX2" fmla="*/ 2196090 w 2196090"/>
                <a:gd name="connsiteY2" fmla="*/ 0 h 639701"/>
                <a:gd name="connsiteX0" fmla="*/ 9684 w 2196090"/>
                <a:gd name="connsiteY0" fmla="*/ 136265 h 639701"/>
                <a:gd name="connsiteX1" fmla="*/ 1010311 w 2196090"/>
                <a:gd name="connsiteY1" fmla="*/ 637425 h 639701"/>
                <a:gd name="connsiteX2" fmla="*/ 2196090 w 2196090"/>
                <a:gd name="connsiteY2" fmla="*/ 0 h 639701"/>
                <a:gd name="connsiteX0" fmla="*/ 1551986 w 1551986"/>
                <a:gd name="connsiteY0" fmla="*/ 1207811 h 1527452"/>
                <a:gd name="connsiteX1" fmla="*/ 52315 w 1551986"/>
                <a:gd name="connsiteY1" fmla="*/ 637425 h 1527452"/>
                <a:gd name="connsiteX2" fmla="*/ 1238094 w 1551986"/>
                <a:gd name="connsiteY2" fmla="*/ 0 h 1527452"/>
                <a:gd name="connsiteX0" fmla="*/ 1551986 w 1551986"/>
                <a:gd name="connsiteY0" fmla="*/ 1207811 h 1278707"/>
                <a:gd name="connsiteX1" fmla="*/ 52315 w 1551986"/>
                <a:gd name="connsiteY1" fmla="*/ 637425 h 1278707"/>
                <a:gd name="connsiteX2" fmla="*/ 1238094 w 1551986"/>
                <a:gd name="connsiteY2" fmla="*/ 0 h 1278707"/>
                <a:gd name="connsiteX0" fmla="*/ 980514 w 980514"/>
                <a:gd name="connsiteY0" fmla="*/ 1207811 h 1278707"/>
                <a:gd name="connsiteX1" fmla="*/ 52315 w 980514"/>
                <a:gd name="connsiteY1" fmla="*/ 1066029 h 1278707"/>
                <a:gd name="connsiteX2" fmla="*/ 666622 w 980514"/>
                <a:gd name="connsiteY2" fmla="*/ 0 h 1278707"/>
                <a:gd name="connsiteX0" fmla="*/ 1624364 w 1624364"/>
                <a:gd name="connsiteY0" fmla="*/ 422017 h 533807"/>
                <a:gd name="connsiteX1" fmla="*/ 696165 w 1624364"/>
                <a:gd name="connsiteY1" fmla="*/ 280235 h 533807"/>
                <a:gd name="connsiteX2" fmla="*/ 95994 w 1624364"/>
                <a:gd name="connsiteY2" fmla="*/ 0 h 533807"/>
                <a:gd name="connsiteX0" fmla="*/ 1534419 w 1534419"/>
                <a:gd name="connsiteY0" fmla="*/ 422017 h 492913"/>
                <a:gd name="connsiteX1" fmla="*/ 606220 w 1534419"/>
                <a:gd name="connsiteY1" fmla="*/ 280235 h 492913"/>
                <a:gd name="connsiteX2" fmla="*/ 6049 w 1534419"/>
                <a:gd name="connsiteY2" fmla="*/ 0 h 492913"/>
                <a:gd name="connsiteX0" fmla="*/ 1534419 w 1534419"/>
                <a:gd name="connsiteY0" fmla="*/ 422017 h 493423"/>
                <a:gd name="connsiteX1" fmla="*/ 606220 w 1534419"/>
                <a:gd name="connsiteY1" fmla="*/ 423087 h 493423"/>
                <a:gd name="connsiteX2" fmla="*/ 6049 w 1534419"/>
                <a:gd name="connsiteY2" fmla="*/ 0 h 493423"/>
                <a:gd name="connsiteX0" fmla="*/ 1534419 w 1534419"/>
                <a:gd name="connsiteY0" fmla="*/ 422017 h 492913"/>
                <a:gd name="connsiteX1" fmla="*/ 606220 w 1534419"/>
                <a:gd name="connsiteY1" fmla="*/ 423087 h 492913"/>
                <a:gd name="connsiteX2" fmla="*/ 6049 w 1534419"/>
                <a:gd name="connsiteY2" fmla="*/ 0 h 492913"/>
                <a:gd name="connsiteX0" fmla="*/ 980525 w 980525"/>
                <a:gd name="connsiteY0" fmla="*/ 1064983 h 1243550"/>
                <a:gd name="connsiteX1" fmla="*/ 52326 w 980525"/>
                <a:gd name="connsiteY1" fmla="*/ 1066053 h 1243550"/>
                <a:gd name="connsiteX2" fmla="*/ 666569 w 980525"/>
                <a:gd name="connsiteY2" fmla="*/ 0 h 1243550"/>
                <a:gd name="connsiteX0" fmla="*/ 980525 w 980525"/>
                <a:gd name="connsiteY0" fmla="*/ 1215601 h 1394168"/>
                <a:gd name="connsiteX1" fmla="*/ 52326 w 980525"/>
                <a:gd name="connsiteY1" fmla="*/ 1216671 h 1394168"/>
                <a:gd name="connsiteX2" fmla="*/ 666569 w 980525"/>
                <a:gd name="connsiteY2" fmla="*/ 150618 h 1394168"/>
                <a:gd name="connsiteX0" fmla="*/ 52326 w 666569"/>
                <a:gd name="connsiteY0" fmla="*/ 1216671 h 1216671"/>
                <a:gd name="connsiteX1" fmla="*/ 666569 w 666569"/>
                <a:gd name="connsiteY1" fmla="*/ 150618 h 1216671"/>
                <a:gd name="connsiteX0" fmla="*/ 52326 w 880915"/>
                <a:gd name="connsiteY0" fmla="*/ 177497 h 254476"/>
                <a:gd name="connsiteX1" fmla="*/ 880915 w 880915"/>
                <a:gd name="connsiteY1" fmla="*/ 254476 h 254476"/>
                <a:gd name="connsiteX0" fmla="*/ 0 w 828589"/>
                <a:gd name="connsiteY0" fmla="*/ 151747 h 228726"/>
                <a:gd name="connsiteX1" fmla="*/ 828589 w 828589"/>
                <a:gd name="connsiteY1" fmla="*/ 228726 h 228726"/>
                <a:gd name="connsiteX0" fmla="*/ 0 w 542869"/>
                <a:gd name="connsiteY0" fmla="*/ 151747 h 443064"/>
                <a:gd name="connsiteX1" fmla="*/ 542869 w 542869"/>
                <a:gd name="connsiteY1" fmla="*/ 443064 h 443064"/>
                <a:gd name="connsiteX0" fmla="*/ 0 w 542869"/>
                <a:gd name="connsiteY0" fmla="*/ 0 h 291317"/>
                <a:gd name="connsiteX1" fmla="*/ 542869 w 542869"/>
                <a:gd name="connsiteY1" fmla="*/ 291317 h 291317"/>
                <a:gd name="connsiteX0" fmla="*/ 0 w 542869"/>
                <a:gd name="connsiteY0" fmla="*/ 0 h 291317"/>
                <a:gd name="connsiteX1" fmla="*/ 542869 w 542869"/>
                <a:gd name="connsiteY1" fmla="*/ 291317 h 291317"/>
                <a:gd name="connsiteX0" fmla="*/ 0 w 542869"/>
                <a:gd name="connsiteY0" fmla="*/ 0 h 291317"/>
                <a:gd name="connsiteX1" fmla="*/ 542869 w 542869"/>
                <a:gd name="connsiteY1" fmla="*/ 291317 h 291317"/>
              </a:gdLst>
              <a:ahLst/>
              <a:cxnLst>
                <a:cxn ang="0">
                  <a:pos x="connsiteX0" y="connsiteY0"/>
                </a:cxn>
                <a:cxn ang="0">
                  <a:pos x="connsiteX1" y="connsiteY1"/>
                </a:cxn>
              </a:cxnLst>
              <a:rect l="l" t="t" r="r" b="b"/>
              <a:pathLst>
                <a:path w="542869" h="291317">
                  <a:moveTo>
                    <a:pt x="0" y="0"/>
                  </a:moveTo>
                  <a:cubicBezTo>
                    <a:pt x="82887" y="227560"/>
                    <a:pt x="165129" y="255392"/>
                    <a:pt x="542869" y="291317"/>
                  </a:cubicBezTo>
                </a:path>
              </a:pathLst>
            </a:custGeom>
            <a:ln w="57150">
              <a:solidFill>
                <a:srgbClr val="FF000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2" name="テキスト ボックス 58"/>
            <p:cNvSpPr txBox="1">
              <a:spLocks noChangeArrowheads="1"/>
            </p:cNvSpPr>
            <p:nvPr/>
          </p:nvSpPr>
          <p:spPr bwMode="auto">
            <a:xfrm>
              <a:off x="0" y="4416990"/>
              <a:ext cx="1107996" cy="369332"/>
            </a:xfrm>
            <a:prstGeom prst="rect">
              <a:avLst/>
            </a:prstGeom>
            <a:solidFill>
              <a:srgbClr val="FFFFFF">
                <a:alpha val="50196"/>
              </a:srgbClr>
            </a:solidFill>
            <a:ln w="9525">
              <a:noFill/>
              <a:miter lim="800000"/>
              <a:headEnd/>
              <a:tailEnd/>
            </a:ln>
          </p:spPr>
          <p:txBody>
            <a:bodyPr wrap="none">
              <a:spAutoFit/>
            </a:bodyPr>
            <a:lstStyle/>
            <a:p>
              <a:r>
                <a:rPr lang="ja-JP" altLang="en-US" sz="1800" b="1" dirty="0" smtClean="0">
                  <a:solidFill>
                    <a:srgbClr val="C00000"/>
                  </a:solidFill>
                  <a:latin typeface="メイリオ" pitchFamily="50" charset="-128"/>
                  <a:ea typeface="メイリオ" pitchFamily="50" charset="-128"/>
                </a:rPr>
                <a:t>アクセス</a:t>
              </a:r>
              <a:endParaRPr lang="ja-JP" altLang="en-US" sz="1800" b="1" dirty="0">
                <a:solidFill>
                  <a:srgbClr val="C00000"/>
                </a:solidFill>
                <a:latin typeface="メイリオ" pitchFamily="50" charset="-128"/>
                <a:ea typeface="メイリオ" pitchFamily="50" charset="-128"/>
              </a:endParaRPr>
            </a:p>
          </p:txBody>
        </p:sp>
      </p:grpSp>
      <p:sp>
        <p:nvSpPr>
          <p:cNvPr id="104" name="星 10 103"/>
          <p:cNvSpPr/>
          <p:nvPr/>
        </p:nvSpPr>
        <p:spPr>
          <a:xfrm>
            <a:off x="4786314" y="5357826"/>
            <a:ext cx="1500198" cy="928694"/>
          </a:xfrm>
          <a:prstGeom prst="star10">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Century Gothic" pitchFamily="34" charset="0"/>
              </a:rPr>
              <a:t>Page Fault</a:t>
            </a:r>
            <a:endParaRPr lang="ja-JP" altLang="en-US" b="1" dirty="0" smtClean="0">
              <a:solidFill>
                <a:schemeClr val="tx1"/>
              </a:solidFill>
              <a:latin typeface="Century Gothic" pitchFamily="34" charset="0"/>
            </a:endParaRPr>
          </a:p>
        </p:txBody>
      </p:sp>
      <p:sp>
        <p:nvSpPr>
          <p:cNvPr id="105" name="星 10 104"/>
          <p:cNvSpPr/>
          <p:nvPr/>
        </p:nvSpPr>
        <p:spPr>
          <a:xfrm>
            <a:off x="214282" y="5286388"/>
            <a:ext cx="1500198" cy="928694"/>
          </a:xfrm>
          <a:prstGeom prst="star10">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Century Gothic" pitchFamily="34" charset="0"/>
              </a:rPr>
              <a:t>Page Fault</a:t>
            </a:r>
            <a:endParaRPr lang="ja-JP" altLang="en-US" b="1" dirty="0" smtClean="0">
              <a:solidFill>
                <a:schemeClr val="tx1"/>
              </a:solidFill>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dissolve">
                                      <p:cBhvr>
                                        <p:cTn id="7" dur="500"/>
                                        <p:tgtEl>
                                          <p:spTgt spid="10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dissolve">
                                      <p:cBhvr>
                                        <p:cTn id="11" dur="500"/>
                                        <p:tgtEl>
                                          <p:spTgt spid="10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07"/>
                                        </p:tgtEl>
                                        <p:attrNameLst>
                                          <p:attrName>style.visibility</p:attrName>
                                        </p:attrNameLst>
                                      </p:cBhvr>
                                      <p:to>
                                        <p:strVal val="visible"/>
                                      </p:to>
                                    </p:set>
                                    <p:animEffect transition="in" filter="dissolve">
                                      <p:cBhvr>
                                        <p:cTn id="16" dur="500"/>
                                        <p:tgtEl>
                                          <p:spTgt spid="107"/>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04"/>
                                        </p:tgtEl>
                                        <p:attrNameLst>
                                          <p:attrName>style.visibility</p:attrName>
                                        </p:attrNameLst>
                                      </p:cBhvr>
                                      <p:to>
                                        <p:strVal val="visible"/>
                                      </p:to>
                                    </p:set>
                                    <p:animEffect transition="in" filter="dissolve">
                                      <p:cBhvr>
                                        <p:cTn id="20"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04" name="Text Box 16"/>
          <p:cNvSpPr txBox="1">
            <a:spLocks noChangeArrowheads="1"/>
          </p:cNvSpPr>
          <p:nvPr/>
        </p:nvSpPr>
        <p:spPr bwMode="auto">
          <a:xfrm>
            <a:off x="4263342" y="3538839"/>
            <a:ext cx="375424" cy="461665"/>
          </a:xfrm>
          <a:prstGeom prst="rect">
            <a:avLst/>
          </a:prstGeom>
          <a:noFill/>
          <a:ln w="9525">
            <a:noFill/>
            <a:miter lim="800000"/>
            <a:headEnd/>
            <a:tailEnd/>
          </a:ln>
        </p:spPr>
        <p:txBody>
          <a:bodyPr wrap="none">
            <a:spAutoFit/>
          </a:bodyPr>
          <a:lstStyle/>
          <a:p>
            <a:r>
              <a:rPr lang="en-US" altLang="ja-JP" b="1" dirty="0">
                <a:solidFill>
                  <a:srgbClr val="00B050"/>
                </a:solidFill>
                <a:latin typeface="Century Gothic" pitchFamily="34" charset="0"/>
              </a:rPr>
              <a:t>Y</a:t>
            </a:r>
          </a:p>
        </p:txBody>
      </p:sp>
      <p:sp>
        <p:nvSpPr>
          <p:cNvPr id="37890" name="Rectangle 2"/>
          <p:cNvSpPr>
            <a:spLocks noGrp="1" noChangeArrowheads="1"/>
          </p:cNvSpPr>
          <p:nvPr>
            <p:ph type="title"/>
          </p:nvPr>
        </p:nvSpPr>
        <p:spPr/>
        <p:txBody>
          <a:bodyPr/>
          <a:lstStyle/>
          <a:p>
            <a:pPr eaLnBrk="1" hangingPunct="1"/>
            <a:r>
              <a:rPr lang="ja-JP" altLang="en-US" sz="4000" dirty="0" smtClean="0"/>
              <a:t>ページフォルト処理 </a:t>
            </a:r>
            <a:r>
              <a:rPr lang="en-US" altLang="ja-JP" sz="4000" dirty="0" smtClean="0"/>
              <a:t>(</a:t>
            </a:r>
            <a:r>
              <a:rPr lang="ja-JP" altLang="en-US" sz="4000" dirty="0" smtClean="0"/>
              <a:t>復習</a:t>
            </a:r>
            <a:r>
              <a:rPr lang="en-US" altLang="ja-JP" sz="4000" dirty="0" smtClean="0"/>
              <a:t>)</a:t>
            </a:r>
          </a:p>
        </p:txBody>
      </p:sp>
      <p:sp>
        <p:nvSpPr>
          <p:cNvPr id="37897" name="Text Box 9"/>
          <p:cNvSpPr txBox="1">
            <a:spLocks noChangeArrowheads="1"/>
          </p:cNvSpPr>
          <p:nvPr/>
        </p:nvSpPr>
        <p:spPr bwMode="auto">
          <a:xfrm>
            <a:off x="2317292" y="1192216"/>
            <a:ext cx="3956532" cy="830997"/>
          </a:xfrm>
          <a:prstGeom prst="rect">
            <a:avLst/>
          </a:prstGeom>
          <a:noFill/>
          <a:ln w="9525">
            <a:noFill/>
            <a:miter lim="800000"/>
            <a:headEnd/>
            <a:tailEnd/>
          </a:ln>
        </p:spPr>
        <p:txBody>
          <a:bodyPr wrap="none">
            <a:spAutoFit/>
          </a:bodyPr>
          <a:lstStyle/>
          <a:p>
            <a:pPr algn="ctr"/>
            <a:r>
              <a:rPr lang="ja-JP" altLang="en-US" b="1" dirty="0">
                <a:latin typeface="メイリオ" pitchFamily="50" charset="-128"/>
                <a:ea typeface="メイリオ" pitchFamily="50" charset="-128"/>
              </a:rPr>
              <a:t>アドレス </a:t>
            </a:r>
            <a:r>
              <a:rPr lang="en-US" altLang="ja-JP" b="1" i="1" dirty="0">
                <a:latin typeface="メイリオ" pitchFamily="50" charset="-128"/>
                <a:ea typeface="メイリオ" pitchFamily="50" charset="-128"/>
              </a:rPr>
              <a:t>a </a:t>
            </a:r>
            <a:r>
              <a:rPr lang="ja-JP" altLang="en-US" b="1" dirty="0" err="1">
                <a:latin typeface="メイリオ" pitchFamily="50" charset="-128"/>
                <a:ea typeface="メイリオ" pitchFamily="50" charset="-128"/>
              </a:rPr>
              <a:t>への</a:t>
            </a:r>
            <a:r>
              <a:rPr lang="ja-JP" altLang="en-US" b="1" dirty="0">
                <a:latin typeface="メイリオ" pitchFamily="50" charset="-128"/>
                <a:ea typeface="メイリオ" pitchFamily="50" charset="-128"/>
              </a:rPr>
              <a:t>アクセス</a:t>
            </a:r>
            <a:r>
              <a:rPr lang="ja-JP" altLang="en-US" b="1" dirty="0" smtClean="0">
                <a:latin typeface="メイリオ" pitchFamily="50" charset="-128"/>
                <a:ea typeface="メイリオ" pitchFamily="50" charset="-128"/>
              </a:rPr>
              <a:t>で</a:t>
            </a:r>
          </a:p>
          <a:p>
            <a:pPr algn="ctr"/>
            <a:r>
              <a:rPr lang="ja-JP" altLang="en-US" b="1" dirty="0" smtClean="0">
                <a:latin typeface="メイリオ" pitchFamily="50" charset="-128"/>
                <a:ea typeface="メイリオ" pitchFamily="50" charset="-128"/>
              </a:rPr>
              <a:t>ページフォルト</a:t>
            </a:r>
            <a:r>
              <a:rPr lang="ja-JP" altLang="en-US" b="1" dirty="0">
                <a:latin typeface="メイリオ" pitchFamily="50" charset="-128"/>
                <a:ea typeface="メイリオ" pitchFamily="50" charset="-128"/>
              </a:rPr>
              <a:t>発生</a:t>
            </a:r>
          </a:p>
        </p:txBody>
      </p:sp>
      <p:sp>
        <p:nvSpPr>
          <p:cNvPr id="37899" name="Rectangle 11"/>
          <p:cNvSpPr>
            <a:spLocks noChangeArrowheads="1"/>
          </p:cNvSpPr>
          <p:nvPr/>
        </p:nvSpPr>
        <p:spPr bwMode="auto">
          <a:xfrm>
            <a:off x="2773362" y="5422919"/>
            <a:ext cx="2951163" cy="720725"/>
          </a:xfrm>
          <a:prstGeom prst="rect">
            <a:avLst/>
          </a:prstGeom>
          <a:solidFill>
            <a:schemeClr val="tx2">
              <a:lumMod val="20000"/>
              <a:lumOff val="80000"/>
            </a:schemeClr>
          </a:solidFill>
          <a:ln w="38100">
            <a:solidFill>
              <a:srgbClr val="0070C0"/>
            </a:solidFill>
            <a:miter lim="800000"/>
            <a:headEnd/>
            <a:tailEnd/>
          </a:ln>
        </p:spPr>
        <p:txBody>
          <a:bodyPr wrap="none" anchor="ctr"/>
          <a:lstStyle/>
          <a:p>
            <a:pPr algn="ctr"/>
            <a:r>
              <a:rPr lang="en-US" altLang="ja-JP" sz="1800" b="1" i="1" dirty="0">
                <a:latin typeface="メイリオ" pitchFamily="50" charset="-128"/>
                <a:ea typeface="メイリオ" pitchFamily="50" charset="-128"/>
              </a:rPr>
              <a:t>a</a:t>
            </a:r>
            <a:r>
              <a:rPr lang="ja-JP" altLang="en-US" sz="1800" b="1" dirty="0">
                <a:latin typeface="メイリオ" pitchFamily="50" charset="-128"/>
                <a:ea typeface="メイリオ" pitchFamily="50" charset="-128"/>
              </a:rPr>
              <a:t>を含む論理ページに対する</a:t>
            </a:r>
          </a:p>
          <a:p>
            <a:pPr algn="ctr"/>
            <a:r>
              <a:rPr lang="ja-JP" altLang="en-US" sz="1800" b="1" dirty="0">
                <a:latin typeface="メイリオ" pitchFamily="50" charset="-128"/>
                <a:ea typeface="メイリオ" pitchFamily="50" charset="-128"/>
              </a:rPr>
              <a:t>物理ページ割り当て</a:t>
            </a:r>
          </a:p>
        </p:txBody>
      </p:sp>
      <p:sp>
        <p:nvSpPr>
          <p:cNvPr id="37900" name="Rectangle 12"/>
          <p:cNvSpPr>
            <a:spLocks noChangeArrowheads="1"/>
          </p:cNvSpPr>
          <p:nvPr/>
        </p:nvSpPr>
        <p:spPr bwMode="auto">
          <a:xfrm>
            <a:off x="6059510" y="2854324"/>
            <a:ext cx="1727200" cy="574676"/>
          </a:xfrm>
          <a:prstGeom prst="rect">
            <a:avLst/>
          </a:prstGeom>
          <a:solidFill>
            <a:srgbClr val="FFFF99"/>
          </a:solidFill>
          <a:ln w="38100">
            <a:solidFill>
              <a:srgbClr val="CC6600"/>
            </a:solidFill>
            <a:prstDash val="solid"/>
            <a:miter lim="800000"/>
            <a:headEnd/>
            <a:tailEnd/>
          </a:ln>
        </p:spPr>
        <p:txBody>
          <a:bodyPr wrap="none" anchor="ctr"/>
          <a:lstStyle/>
          <a:p>
            <a:pPr algn="ctr"/>
            <a:r>
              <a:rPr lang="en-US" altLang="ja-JP" sz="1800" b="1" dirty="0">
                <a:latin typeface="メイリオ" pitchFamily="50" charset="-128"/>
                <a:ea typeface="メイリオ" pitchFamily="50" charset="-128"/>
              </a:rPr>
              <a:t>(OS</a:t>
            </a:r>
            <a:r>
              <a:rPr lang="ja-JP" altLang="en-US" sz="1800" b="1" dirty="0">
                <a:latin typeface="メイリオ" pitchFamily="50" charset="-128"/>
                <a:ea typeface="メイリオ" pitchFamily="50" charset="-128"/>
              </a:rPr>
              <a:t>の</a:t>
            </a:r>
            <a:r>
              <a:rPr lang="en-US" altLang="ja-JP" sz="1800" b="1" dirty="0">
                <a:latin typeface="メイリオ" pitchFamily="50" charset="-128"/>
                <a:ea typeface="メイリオ" pitchFamily="50" charset="-128"/>
              </a:rPr>
              <a:t>)</a:t>
            </a:r>
            <a:r>
              <a:rPr lang="ja-JP" altLang="en-US" sz="1800" b="1" dirty="0">
                <a:latin typeface="メイリオ" pitchFamily="50" charset="-128"/>
                <a:ea typeface="メイリオ" pitchFamily="50" charset="-128"/>
              </a:rPr>
              <a:t>保護</a:t>
            </a:r>
            <a:r>
              <a:rPr lang="ja-JP" altLang="en-US" sz="1800" b="1" dirty="0" smtClean="0">
                <a:latin typeface="メイリオ" pitchFamily="50" charset="-128"/>
                <a:ea typeface="メイリオ" pitchFamily="50" charset="-128"/>
              </a:rPr>
              <a:t>違反</a:t>
            </a:r>
            <a:endParaRPr lang="ja-JP" altLang="en-US" sz="1800" b="1" dirty="0">
              <a:latin typeface="メイリオ" pitchFamily="50" charset="-128"/>
              <a:ea typeface="メイリオ" pitchFamily="50" charset="-128"/>
            </a:endParaRPr>
          </a:p>
        </p:txBody>
      </p:sp>
      <p:sp>
        <p:nvSpPr>
          <p:cNvPr id="37901" name="Rectangle 13"/>
          <p:cNvSpPr>
            <a:spLocks noChangeArrowheads="1"/>
          </p:cNvSpPr>
          <p:nvPr/>
        </p:nvSpPr>
        <p:spPr bwMode="auto">
          <a:xfrm>
            <a:off x="6059510" y="4214818"/>
            <a:ext cx="1727200" cy="582607"/>
          </a:xfrm>
          <a:prstGeom prst="rect">
            <a:avLst/>
          </a:prstGeom>
          <a:solidFill>
            <a:srgbClr val="FFFF99"/>
          </a:solidFill>
          <a:ln w="38100">
            <a:solidFill>
              <a:srgbClr val="CC6600"/>
            </a:solidFill>
            <a:miter lim="800000"/>
            <a:headEnd/>
            <a:tailEnd/>
          </a:ln>
        </p:spPr>
        <p:txBody>
          <a:bodyPr wrap="none" anchor="ctr"/>
          <a:lstStyle/>
          <a:p>
            <a:pPr algn="ctr"/>
            <a:r>
              <a:rPr lang="en-US" altLang="ja-JP" sz="1800" b="1" dirty="0">
                <a:latin typeface="メイリオ" pitchFamily="50" charset="-128"/>
                <a:ea typeface="メイリオ" pitchFamily="50" charset="-128"/>
              </a:rPr>
              <a:t>(OS</a:t>
            </a:r>
            <a:r>
              <a:rPr lang="ja-JP" altLang="en-US" sz="1800" b="1" dirty="0">
                <a:latin typeface="メイリオ" pitchFamily="50" charset="-128"/>
                <a:ea typeface="メイリオ" pitchFamily="50" charset="-128"/>
              </a:rPr>
              <a:t>の</a:t>
            </a:r>
            <a:r>
              <a:rPr lang="en-US" altLang="ja-JP" sz="1800" b="1" dirty="0">
                <a:latin typeface="メイリオ" pitchFamily="50" charset="-128"/>
                <a:ea typeface="メイリオ" pitchFamily="50" charset="-128"/>
              </a:rPr>
              <a:t>)</a:t>
            </a:r>
            <a:r>
              <a:rPr lang="ja-JP" altLang="en-US" sz="1800" b="1" dirty="0">
                <a:latin typeface="メイリオ" pitchFamily="50" charset="-128"/>
                <a:ea typeface="メイリオ" pitchFamily="50" charset="-128"/>
              </a:rPr>
              <a:t>保護違反</a:t>
            </a:r>
          </a:p>
        </p:txBody>
      </p:sp>
      <p:sp>
        <p:nvSpPr>
          <p:cNvPr id="37902" name="Text Box 14"/>
          <p:cNvSpPr txBox="1">
            <a:spLocks noChangeArrowheads="1"/>
          </p:cNvSpPr>
          <p:nvPr/>
        </p:nvSpPr>
        <p:spPr bwMode="auto">
          <a:xfrm>
            <a:off x="5504342" y="2753021"/>
            <a:ext cx="412292" cy="461665"/>
          </a:xfrm>
          <a:prstGeom prst="rect">
            <a:avLst/>
          </a:prstGeom>
          <a:noFill/>
          <a:ln w="9525">
            <a:noFill/>
            <a:miter lim="800000"/>
            <a:headEnd/>
            <a:tailEnd/>
          </a:ln>
        </p:spPr>
        <p:txBody>
          <a:bodyPr wrap="none">
            <a:spAutoFit/>
          </a:bodyPr>
          <a:lstStyle/>
          <a:p>
            <a:r>
              <a:rPr lang="en-US" altLang="ja-JP" b="1" dirty="0">
                <a:solidFill>
                  <a:srgbClr val="FF0000"/>
                </a:solidFill>
                <a:latin typeface="Century Gothic" pitchFamily="34" charset="0"/>
              </a:rPr>
              <a:t>N</a:t>
            </a:r>
          </a:p>
        </p:txBody>
      </p:sp>
      <p:sp>
        <p:nvSpPr>
          <p:cNvPr id="37903" name="Text Box 15"/>
          <p:cNvSpPr txBox="1">
            <a:spLocks noChangeArrowheads="1"/>
          </p:cNvSpPr>
          <p:nvPr/>
        </p:nvSpPr>
        <p:spPr bwMode="auto">
          <a:xfrm>
            <a:off x="5504342" y="4110343"/>
            <a:ext cx="412292" cy="461665"/>
          </a:xfrm>
          <a:prstGeom prst="rect">
            <a:avLst/>
          </a:prstGeom>
          <a:noFill/>
          <a:ln w="9525">
            <a:noFill/>
            <a:miter lim="800000"/>
            <a:headEnd/>
            <a:tailEnd/>
          </a:ln>
        </p:spPr>
        <p:txBody>
          <a:bodyPr wrap="none">
            <a:spAutoFit/>
          </a:bodyPr>
          <a:lstStyle/>
          <a:p>
            <a:r>
              <a:rPr lang="en-US" altLang="ja-JP" b="1" dirty="0">
                <a:solidFill>
                  <a:srgbClr val="FF0000"/>
                </a:solidFill>
                <a:latin typeface="Century Gothic" pitchFamily="34" charset="0"/>
              </a:rPr>
              <a:t>N</a:t>
            </a:r>
          </a:p>
        </p:txBody>
      </p:sp>
      <p:sp>
        <p:nvSpPr>
          <p:cNvPr id="37905" name="Text Box 17"/>
          <p:cNvSpPr txBox="1">
            <a:spLocks noChangeArrowheads="1"/>
          </p:cNvSpPr>
          <p:nvPr/>
        </p:nvSpPr>
        <p:spPr bwMode="auto">
          <a:xfrm>
            <a:off x="4263342" y="4894281"/>
            <a:ext cx="375424" cy="461665"/>
          </a:xfrm>
          <a:prstGeom prst="rect">
            <a:avLst/>
          </a:prstGeom>
          <a:noFill/>
          <a:ln w="9525">
            <a:noFill/>
            <a:miter lim="800000"/>
            <a:headEnd/>
            <a:tailEnd/>
          </a:ln>
        </p:spPr>
        <p:txBody>
          <a:bodyPr wrap="none">
            <a:spAutoFit/>
          </a:bodyPr>
          <a:lstStyle/>
          <a:p>
            <a:r>
              <a:rPr lang="en-US" altLang="ja-JP" b="1">
                <a:solidFill>
                  <a:srgbClr val="00B050"/>
                </a:solidFill>
                <a:latin typeface="Century Gothic" pitchFamily="34" charset="0"/>
              </a:rPr>
              <a:t>Y</a:t>
            </a:r>
          </a:p>
        </p:txBody>
      </p:sp>
      <p:cxnSp>
        <p:nvCxnSpPr>
          <p:cNvPr id="26" name="直線矢印コネクタ 25"/>
          <p:cNvCxnSpPr>
            <a:stCxn id="34" idx="2"/>
            <a:endCxn id="35" idx="0"/>
          </p:cNvCxnSpPr>
          <p:nvPr/>
        </p:nvCxnSpPr>
        <p:spPr>
          <a:xfrm rot="5400000">
            <a:off x="4044154" y="3810806"/>
            <a:ext cx="468337" cy="9524"/>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AutoShape 3"/>
          <p:cNvSpPr>
            <a:spLocks noChangeArrowheads="1"/>
          </p:cNvSpPr>
          <p:nvPr/>
        </p:nvSpPr>
        <p:spPr bwMode="auto">
          <a:xfrm>
            <a:off x="2997200" y="2701939"/>
            <a:ext cx="2571768" cy="879461"/>
          </a:xfrm>
          <a:prstGeom prst="diamond">
            <a:avLst/>
          </a:prstGeom>
          <a:solidFill>
            <a:schemeClr val="tx1">
              <a:lumMod val="75000"/>
              <a:lumOff val="25000"/>
            </a:schemeClr>
          </a:solidFill>
          <a:ln w="38100">
            <a:solidFill>
              <a:schemeClr val="tx1">
                <a:lumMod val="95000"/>
                <a:lumOff val="5000"/>
              </a:schemeClr>
            </a:solidFill>
            <a:miter lim="800000"/>
            <a:headEnd/>
            <a:tailEnd/>
          </a:ln>
        </p:spPr>
        <p:txBody>
          <a:bodyPr wrap="none" anchor="ctr"/>
          <a:lstStyle/>
          <a:p>
            <a:pPr algn="ctr"/>
            <a:r>
              <a:rPr lang="en-US" altLang="ja-JP" sz="1800" b="1" i="1" dirty="0" smtClean="0">
                <a:solidFill>
                  <a:schemeClr val="bg1"/>
                </a:solidFill>
                <a:latin typeface="メイリオ" pitchFamily="50" charset="-128"/>
                <a:ea typeface="メイリオ" pitchFamily="50" charset="-128"/>
              </a:rPr>
              <a:t>a</a:t>
            </a:r>
            <a:r>
              <a:rPr lang="ja-JP" altLang="en-US" sz="1800" b="1" dirty="0" smtClean="0">
                <a:solidFill>
                  <a:schemeClr val="bg1"/>
                </a:solidFill>
                <a:latin typeface="メイリオ" pitchFamily="50" charset="-128"/>
                <a:ea typeface="メイリオ" pitchFamily="50" charset="-128"/>
              </a:rPr>
              <a:t>は割り当て済み</a:t>
            </a:r>
            <a:r>
              <a:rPr lang="en-US" altLang="ja-JP" sz="1800" b="1" dirty="0" smtClean="0">
                <a:solidFill>
                  <a:schemeClr val="bg1"/>
                </a:solidFill>
                <a:latin typeface="メイリオ" pitchFamily="50" charset="-128"/>
                <a:ea typeface="メイリオ" pitchFamily="50" charset="-128"/>
              </a:rPr>
              <a:t>?</a:t>
            </a:r>
            <a:endParaRPr lang="en-US" altLang="ja-JP" sz="1800" b="1" dirty="0">
              <a:solidFill>
                <a:schemeClr val="bg1"/>
              </a:solidFill>
              <a:latin typeface="メイリオ" pitchFamily="50" charset="-128"/>
              <a:ea typeface="メイリオ" pitchFamily="50" charset="-128"/>
            </a:endParaRPr>
          </a:p>
        </p:txBody>
      </p:sp>
      <p:sp>
        <p:nvSpPr>
          <p:cNvPr id="35" name="AutoShape 3"/>
          <p:cNvSpPr>
            <a:spLocks noChangeArrowheads="1"/>
          </p:cNvSpPr>
          <p:nvPr/>
        </p:nvSpPr>
        <p:spPr bwMode="auto">
          <a:xfrm>
            <a:off x="2987676" y="4049737"/>
            <a:ext cx="2571768" cy="879461"/>
          </a:xfrm>
          <a:prstGeom prst="diamond">
            <a:avLst/>
          </a:prstGeom>
          <a:solidFill>
            <a:schemeClr val="tx1">
              <a:lumMod val="75000"/>
              <a:lumOff val="25000"/>
            </a:schemeClr>
          </a:solidFill>
          <a:ln w="38100">
            <a:solidFill>
              <a:schemeClr val="tx1">
                <a:lumMod val="95000"/>
                <a:lumOff val="5000"/>
              </a:schemeClr>
            </a:solidFill>
            <a:miter lim="800000"/>
            <a:headEnd/>
            <a:tailEnd/>
          </a:ln>
        </p:spPr>
        <p:txBody>
          <a:bodyPr wrap="none" anchor="ctr"/>
          <a:lstStyle/>
          <a:p>
            <a:pPr algn="ctr"/>
            <a:r>
              <a:rPr lang="ja-JP" altLang="en-US" sz="1800" b="1" dirty="0" smtClean="0">
                <a:solidFill>
                  <a:schemeClr val="bg1"/>
                </a:solidFill>
                <a:latin typeface="メイリオ" pitchFamily="50" charset="-128"/>
                <a:ea typeface="メイリオ" pitchFamily="50" charset="-128"/>
              </a:rPr>
              <a:t>保護属性</a:t>
            </a:r>
            <a:r>
              <a:rPr lang="en-US" altLang="ja-JP" sz="1800" b="1" dirty="0" smtClean="0">
                <a:solidFill>
                  <a:schemeClr val="bg1"/>
                </a:solidFill>
                <a:latin typeface="メイリオ" pitchFamily="50" charset="-128"/>
                <a:ea typeface="メイリオ" pitchFamily="50" charset="-128"/>
              </a:rPr>
              <a:t>OK?</a:t>
            </a:r>
            <a:endParaRPr lang="en-US" altLang="ja-JP" sz="1800" b="1" dirty="0">
              <a:solidFill>
                <a:schemeClr val="bg1"/>
              </a:solidFill>
              <a:latin typeface="メイリオ" pitchFamily="50" charset="-128"/>
              <a:ea typeface="メイリオ" pitchFamily="50" charset="-128"/>
            </a:endParaRPr>
          </a:p>
        </p:txBody>
      </p:sp>
      <p:cxnSp>
        <p:nvCxnSpPr>
          <p:cNvPr id="38" name="直線矢印コネクタ 37"/>
          <p:cNvCxnSpPr>
            <a:stCxn id="37897" idx="2"/>
            <a:endCxn id="34" idx="0"/>
          </p:cNvCxnSpPr>
          <p:nvPr/>
        </p:nvCxnSpPr>
        <p:spPr>
          <a:xfrm rot="5400000">
            <a:off x="3949958" y="2356339"/>
            <a:ext cx="678726" cy="12474"/>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34" idx="3"/>
            <a:endCxn id="37900" idx="1"/>
          </p:cNvCxnSpPr>
          <p:nvPr/>
        </p:nvCxnSpPr>
        <p:spPr>
          <a:xfrm flipV="1">
            <a:off x="5568968" y="3141662"/>
            <a:ext cx="490542" cy="8"/>
          </a:xfrm>
          <a:prstGeom prst="straightConnector1">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35" idx="3"/>
            <a:endCxn id="37901" idx="1"/>
          </p:cNvCxnSpPr>
          <p:nvPr/>
        </p:nvCxnSpPr>
        <p:spPr>
          <a:xfrm>
            <a:off x="5559444" y="4489468"/>
            <a:ext cx="500066" cy="16654"/>
          </a:xfrm>
          <a:prstGeom prst="straightConnector1">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rot="5400000">
            <a:off x="4044153" y="5158605"/>
            <a:ext cx="468337" cy="9524"/>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角丸四角形吹き出し 56"/>
          <p:cNvSpPr/>
          <p:nvPr/>
        </p:nvSpPr>
        <p:spPr>
          <a:xfrm>
            <a:off x="2201858" y="2214554"/>
            <a:ext cx="1857388" cy="642942"/>
          </a:xfrm>
          <a:prstGeom prst="wedgeRoundRectCallout">
            <a:avLst>
              <a:gd name="adj1" fmla="val 41558"/>
              <a:gd name="adj2" fmla="val 62500"/>
              <a:gd name="adj3" fmla="val 1666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メイリオ" pitchFamily="50" charset="-128"/>
                <a:ea typeface="メイリオ" pitchFamily="50" charset="-128"/>
              </a:rPr>
              <a:t>アドレス空間</a:t>
            </a:r>
          </a:p>
          <a:p>
            <a:r>
              <a:rPr lang="ja-JP" altLang="en-US" sz="2000" dirty="0" smtClean="0">
                <a:solidFill>
                  <a:schemeClr val="tx1"/>
                </a:solidFill>
                <a:latin typeface="メイリオ" pitchFamily="50" charset="-128"/>
                <a:ea typeface="メイリオ" pitchFamily="50" charset="-128"/>
              </a:rPr>
              <a:t>記述表を参照</a:t>
            </a:r>
          </a:p>
        </p:txBody>
      </p:sp>
      <p:sp>
        <p:nvSpPr>
          <p:cNvPr id="58" name="角丸四角形吹き出し 57"/>
          <p:cNvSpPr/>
          <p:nvPr/>
        </p:nvSpPr>
        <p:spPr>
          <a:xfrm>
            <a:off x="2201858" y="3571876"/>
            <a:ext cx="1857388" cy="642942"/>
          </a:xfrm>
          <a:prstGeom prst="wedgeRoundRectCallout">
            <a:avLst>
              <a:gd name="adj1" fmla="val 41558"/>
              <a:gd name="adj2" fmla="val 62500"/>
              <a:gd name="adj3" fmla="val 1666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メイリオ" pitchFamily="50" charset="-128"/>
                <a:ea typeface="メイリオ" pitchFamily="50" charset="-128"/>
              </a:rPr>
              <a:t>アドレス空間</a:t>
            </a:r>
          </a:p>
          <a:p>
            <a:r>
              <a:rPr lang="ja-JP" altLang="en-US" sz="2000" dirty="0" smtClean="0">
                <a:solidFill>
                  <a:schemeClr val="tx1"/>
                </a:solidFill>
                <a:latin typeface="メイリオ" pitchFamily="50" charset="-128"/>
                <a:ea typeface="メイリオ" pitchFamily="50" charset="-128"/>
              </a:rPr>
              <a:t>記述表を参照</a:t>
            </a:r>
          </a:p>
        </p:txBody>
      </p:sp>
      <p:grpSp>
        <p:nvGrpSpPr>
          <p:cNvPr id="61" name="グループ化 60"/>
          <p:cNvGrpSpPr/>
          <p:nvPr/>
        </p:nvGrpSpPr>
        <p:grpSpPr>
          <a:xfrm>
            <a:off x="-16392" y="5286388"/>
            <a:ext cx="2718316" cy="1000132"/>
            <a:chOff x="-16392" y="5286388"/>
            <a:chExt cx="2718316" cy="1000132"/>
          </a:xfrm>
        </p:grpSpPr>
        <p:sp>
          <p:nvSpPr>
            <p:cNvPr id="59" name="左中かっこ 58"/>
            <p:cNvSpPr/>
            <p:nvPr/>
          </p:nvSpPr>
          <p:spPr>
            <a:xfrm>
              <a:off x="2559048" y="5286388"/>
              <a:ext cx="142876" cy="1000132"/>
            </a:xfrm>
            <a:prstGeom prst="leftBrace">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テキスト ボックス 59"/>
            <p:cNvSpPr txBox="1"/>
            <p:nvPr/>
          </p:nvSpPr>
          <p:spPr>
            <a:xfrm>
              <a:off x="-16392" y="5384085"/>
              <a:ext cx="2646878" cy="830997"/>
            </a:xfrm>
            <a:prstGeom prst="rect">
              <a:avLst/>
            </a:prstGeom>
            <a:noFill/>
          </p:spPr>
          <p:txBody>
            <a:bodyPr wrap="none" rtlCol="0">
              <a:spAutoFit/>
            </a:bodyPr>
            <a:lstStyle/>
            <a:p>
              <a:pPr algn="r"/>
              <a:r>
                <a:rPr kumimoji="1" lang="ja-JP" altLang="en-US" b="1" dirty="0" smtClean="0">
                  <a:solidFill>
                    <a:srgbClr val="C00000"/>
                  </a:solidFill>
                  <a:latin typeface="メイリオ" pitchFamily="50" charset="-128"/>
                  <a:ea typeface="メイリオ" pitchFamily="50" charset="-128"/>
                </a:rPr>
                <a:t>次のスライドでは</a:t>
              </a:r>
            </a:p>
            <a:p>
              <a:pPr algn="r"/>
              <a:r>
                <a:rPr lang="ja-JP" altLang="en-US" b="1" dirty="0" smtClean="0">
                  <a:solidFill>
                    <a:srgbClr val="C00000"/>
                  </a:solidFill>
                  <a:latin typeface="メイリオ" pitchFamily="50" charset="-128"/>
                  <a:ea typeface="メイリオ" pitchFamily="50" charset="-128"/>
                </a:rPr>
                <a:t>ここを詳しく説明</a:t>
              </a:r>
              <a:endParaRPr kumimoji="1" lang="ja-JP" altLang="en-US" b="1" dirty="0">
                <a:solidFill>
                  <a:srgbClr val="C00000"/>
                </a:solidFill>
                <a:latin typeface="メイリオ" pitchFamily="50" charset="-128"/>
                <a:ea typeface="メイリオ" pitchFamily="50"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dissolve">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直線矢印コネクタ 28"/>
          <p:cNvCxnSpPr>
            <a:endCxn id="28" idx="0"/>
          </p:cNvCxnSpPr>
          <p:nvPr/>
        </p:nvCxnSpPr>
        <p:spPr>
          <a:xfrm rot="5400000">
            <a:off x="1533475" y="2274890"/>
            <a:ext cx="1692305" cy="1588"/>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926" name="Freeform 15"/>
          <p:cNvSpPr>
            <a:spLocks/>
          </p:cNvSpPr>
          <p:nvPr/>
        </p:nvSpPr>
        <p:spPr bwMode="auto">
          <a:xfrm>
            <a:off x="4733909" y="4856400"/>
            <a:ext cx="1084258" cy="880596"/>
          </a:xfrm>
          <a:custGeom>
            <a:avLst/>
            <a:gdLst>
              <a:gd name="T0" fmla="*/ 2147483647 w 1315"/>
              <a:gd name="T1" fmla="*/ 0 h 454"/>
              <a:gd name="T2" fmla="*/ 2147483647 w 1315"/>
              <a:gd name="T3" fmla="*/ 892363609 h 454"/>
              <a:gd name="T4" fmla="*/ 2147483647 w 1315"/>
              <a:gd name="T5" fmla="*/ 448645339 h 454"/>
              <a:gd name="T6" fmla="*/ 2147483647 w 1315"/>
              <a:gd name="T7" fmla="*/ 1789656506 h 454"/>
              <a:gd name="T8" fmla="*/ 1486891676 w 1315"/>
              <a:gd name="T9" fmla="*/ 1119150853 h 454"/>
              <a:gd name="T10" fmla="*/ 1486891676 w 1315"/>
              <a:gd name="T11" fmla="*/ 2147483647 h 454"/>
              <a:gd name="T12" fmla="*/ 458668356 w 1315"/>
              <a:gd name="T13" fmla="*/ 1119150853 h 454"/>
              <a:gd name="T14" fmla="*/ 0 w 1315"/>
              <a:gd name="T15" fmla="*/ 2147483647 h 454"/>
              <a:gd name="T16" fmla="*/ 0 60000 65536"/>
              <a:gd name="T17" fmla="*/ 0 60000 65536"/>
              <a:gd name="T18" fmla="*/ 0 60000 65536"/>
              <a:gd name="T19" fmla="*/ 0 60000 65536"/>
              <a:gd name="T20" fmla="*/ 0 60000 65536"/>
              <a:gd name="T21" fmla="*/ 0 60000 65536"/>
              <a:gd name="T22" fmla="*/ 0 60000 65536"/>
              <a:gd name="T23" fmla="*/ 0 60000 65536"/>
              <a:gd name="T24" fmla="*/ 0 w 1315"/>
              <a:gd name="T25" fmla="*/ 0 h 454"/>
              <a:gd name="T26" fmla="*/ 1315 w 1315"/>
              <a:gd name="T27" fmla="*/ 454 h 454"/>
              <a:gd name="connsiteX0" fmla="*/ 1180 w 1180"/>
              <a:gd name="connsiteY0" fmla="*/ 0 h 454"/>
              <a:gd name="connsiteX1" fmla="*/ 907 w 1180"/>
              <a:gd name="connsiteY1" fmla="*/ 91 h 454"/>
              <a:gd name="connsiteX2" fmla="*/ 907 w 1180"/>
              <a:gd name="connsiteY2" fmla="*/ 363 h 454"/>
              <a:gd name="connsiteX3" fmla="*/ 590 w 1180"/>
              <a:gd name="connsiteY3" fmla="*/ 227 h 454"/>
              <a:gd name="connsiteX4" fmla="*/ 590 w 1180"/>
              <a:gd name="connsiteY4" fmla="*/ 454 h 454"/>
              <a:gd name="connsiteX5" fmla="*/ 182 w 1180"/>
              <a:gd name="connsiteY5" fmla="*/ 227 h 454"/>
              <a:gd name="connsiteX6" fmla="*/ 0 w 1180"/>
              <a:gd name="connsiteY6" fmla="*/ 454 h 454"/>
              <a:gd name="connsiteX0" fmla="*/ 1180 w 1180"/>
              <a:gd name="connsiteY0" fmla="*/ 0 h 454"/>
              <a:gd name="connsiteX1" fmla="*/ 907 w 1180"/>
              <a:gd name="connsiteY1" fmla="*/ 363 h 454"/>
              <a:gd name="connsiteX2" fmla="*/ 590 w 1180"/>
              <a:gd name="connsiteY2" fmla="*/ 227 h 454"/>
              <a:gd name="connsiteX3" fmla="*/ 590 w 1180"/>
              <a:gd name="connsiteY3" fmla="*/ 454 h 454"/>
              <a:gd name="connsiteX4" fmla="*/ 182 w 1180"/>
              <a:gd name="connsiteY4" fmla="*/ 227 h 454"/>
              <a:gd name="connsiteX5" fmla="*/ 0 w 1180"/>
              <a:gd name="connsiteY5" fmla="*/ 454 h 454"/>
              <a:gd name="connsiteX0" fmla="*/ 1180 w 1180"/>
              <a:gd name="connsiteY0" fmla="*/ 0 h 454"/>
              <a:gd name="connsiteX1" fmla="*/ 590 w 1180"/>
              <a:gd name="connsiteY1" fmla="*/ 227 h 454"/>
              <a:gd name="connsiteX2" fmla="*/ 590 w 1180"/>
              <a:gd name="connsiteY2" fmla="*/ 454 h 454"/>
              <a:gd name="connsiteX3" fmla="*/ 182 w 1180"/>
              <a:gd name="connsiteY3" fmla="*/ 227 h 454"/>
              <a:gd name="connsiteX4" fmla="*/ 0 w 1180"/>
              <a:gd name="connsiteY4" fmla="*/ 454 h 454"/>
              <a:gd name="connsiteX0" fmla="*/ 1180 w 1180"/>
              <a:gd name="connsiteY0" fmla="*/ 0 h 454"/>
              <a:gd name="connsiteX1" fmla="*/ 590 w 1180"/>
              <a:gd name="connsiteY1" fmla="*/ 227 h 454"/>
              <a:gd name="connsiteX2" fmla="*/ 182 w 1180"/>
              <a:gd name="connsiteY2" fmla="*/ 227 h 454"/>
              <a:gd name="connsiteX3" fmla="*/ 0 w 1180"/>
              <a:gd name="connsiteY3" fmla="*/ 454 h 454"/>
              <a:gd name="connsiteX0" fmla="*/ 1180 w 1180"/>
              <a:gd name="connsiteY0" fmla="*/ 0 h 454"/>
              <a:gd name="connsiteX1" fmla="*/ 866 w 1180"/>
              <a:gd name="connsiteY1" fmla="*/ 227 h 454"/>
              <a:gd name="connsiteX2" fmla="*/ 182 w 1180"/>
              <a:gd name="connsiteY2" fmla="*/ 227 h 454"/>
              <a:gd name="connsiteX3" fmla="*/ 0 w 1180"/>
              <a:gd name="connsiteY3" fmla="*/ 454 h 454"/>
              <a:gd name="connsiteX0" fmla="*/ 1294 w 1294"/>
              <a:gd name="connsiteY0" fmla="*/ 0 h 454"/>
              <a:gd name="connsiteX1" fmla="*/ 980 w 1294"/>
              <a:gd name="connsiteY1" fmla="*/ 227 h 454"/>
              <a:gd name="connsiteX2" fmla="*/ 296 w 1294"/>
              <a:gd name="connsiteY2" fmla="*/ 227 h 454"/>
              <a:gd name="connsiteX3" fmla="*/ 114 w 1294"/>
              <a:gd name="connsiteY3" fmla="*/ 454 h 454"/>
              <a:gd name="connsiteX0" fmla="*/ 1294 w 1294"/>
              <a:gd name="connsiteY0" fmla="*/ 0 h 454"/>
              <a:gd name="connsiteX1" fmla="*/ 980 w 1294"/>
              <a:gd name="connsiteY1" fmla="*/ 227 h 454"/>
              <a:gd name="connsiteX2" fmla="*/ 296 w 1294"/>
              <a:gd name="connsiteY2" fmla="*/ 227 h 454"/>
              <a:gd name="connsiteX3" fmla="*/ 114 w 1294"/>
              <a:gd name="connsiteY3" fmla="*/ 454 h 454"/>
              <a:gd name="connsiteX0" fmla="*/ 1180 w 1180"/>
              <a:gd name="connsiteY0" fmla="*/ 0 h 454"/>
              <a:gd name="connsiteX1" fmla="*/ 866 w 1180"/>
              <a:gd name="connsiteY1" fmla="*/ 227 h 454"/>
              <a:gd name="connsiteX2" fmla="*/ 320 w 1180"/>
              <a:gd name="connsiteY2" fmla="*/ 227 h 454"/>
              <a:gd name="connsiteX3" fmla="*/ 0 w 1180"/>
              <a:gd name="connsiteY3" fmla="*/ 454 h 454"/>
              <a:gd name="connsiteX0" fmla="*/ 1180 w 1180"/>
              <a:gd name="connsiteY0" fmla="*/ 0 h 454"/>
              <a:gd name="connsiteX1" fmla="*/ 866 w 1180"/>
              <a:gd name="connsiteY1" fmla="*/ 227 h 454"/>
              <a:gd name="connsiteX2" fmla="*/ 320 w 1180"/>
              <a:gd name="connsiteY2" fmla="*/ 227 h 454"/>
              <a:gd name="connsiteX3" fmla="*/ 0 w 1180"/>
              <a:gd name="connsiteY3" fmla="*/ 454 h 454"/>
              <a:gd name="connsiteX0" fmla="*/ 1180 w 1180"/>
              <a:gd name="connsiteY0" fmla="*/ 0 h 454"/>
              <a:gd name="connsiteX1" fmla="*/ 866 w 1180"/>
              <a:gd name="connsiteY1" fmla="*/ 177 h 454"/>
              <a:gd name="connsiteX2" fmla="*/ 320 w 1180"/>
              <a:gd name="connsiteY2" fmla="*/ 227 h 454"/>
              <a:gd name="connsiteX3" fmla="*/ 0 w 1180"/>
              <a:gd name="connsiteY3" fmla="*/ 454 h 454"/>
              <a:gd name="connsiteX0" fmla="*/ 1180 w 1180"/>
              <a:gd name="connsiteY0" fmla="*/ 0 h 454"/>
              <a:gd name="connsiteX1" fmla="*/ 866 w 1180"/>
              <a:gd name="connsiteY1" fmla="*/ 177 h 454"/>
              <a:gd name="connsiteX2" fmla="*/ 320 w 1180"/>
              <a:gd name="connsiteY2" fmla="*/ 227 h 454"/>
              <a:gd name="connsiteX3" fmla="*/ 0 w 1180"/>
              <a:gd name="connsiteY3" fmla="*/ 454 h 454"/>
              <a:gd name="connsiteX0" fmla="*/ 1180 w 1186"/>
              <a:gd name="connsiteY0" fmla="*/ 0 h 454"/>
              <a:gd name="connsiteX1" fmla="*/ 866 w 1186"/>
              <a:gd name="connsiteY1" fmla="*/ 177 h 454"/>
              <a:gd name="connsiteX2" fmla="*/ 320 w 1186"/>
              <a:gd name="connsiteY2" fmla="*/ 227 h 454"/>
              <a:gd name="connsiteX3" fmla="*/ 0 w 1186"/>
              <a:gd name="connsiteY3" fmla="*/ 454 h 454"/>
              <a:gd name="connsiteX0" fmla="*/ 1180 w 1186"/>
              <a:gd name="connsiteY0" fmla="*/ 0 h 454"/>
              <a:gd name="connsiteX1" fmla="*/ 866 w 1186"/>
              <a:gd name="connsiteY1" fmla="*/ 177 h 454"/>
              <a:gd name="connsiteX2" fmla="*/ 320 w 1186"/>
              <a:gd name="connsiteY2" fmla="*/ 227 h 454"/>
              <a:gd name="connsiteX3" fmla="*/ 0 w 1186"/>
              <a:gd name="connsiteY3" fmla="*/ 454 h 454"/>
              <a:gd name="connsiteX0" fmla="*/ 1180 w 1186"/>
              <a:gd name="connsiteY0" fmla="*/ 0 h 454"/>
              <a:gd name="connsiteX1" fmla="*/ 866 w 1186"/>
              <a:gd name="connsiteY1" fmla="*/ 177 h 454"/>
              <a:gd name="connsiteX2" fmla="*/ 320 w 1186"/>
              <a:gd name="connsiteY2" fmla="*/ 227 h 454"/>
              <a:gd name="connsiteX3" fmla="*/ 0 w 1186"/>
              <a:gd name="connsiteY3" fmla="*/ 454 h 454"/>
              <a:gd name="connsiteX0" fmla="*/ 1180 w 1186"/>
              <a:gd name="connsiteY0" fmla="*/ 0 h 454"/>
              <a:gd name="connsiteX1" fmla="*/ 866 w 1186"/>
              <a:gd name="connsiteY1" fmla="*/ 177 h 454"/>
              <a:gd name="connsiteX2" fmla="*/ 182 w 1186"/>
              <a:gd name="connsiteY2" fmla="*/ 227 h 454"/>
              <a:gd name="connsiteX3" fmla="*/ 0 w 1186"/>
              <a:gd name="connsiteY3" fmla="*/ 454 h 454"/>
              <a:gd name="connsiteX0" fmla="*/ 1180 w 1186"/>
              <a:gd name="connsiteY0" fmla="*/ 0 h 454"/>
              <a:gd name="connsiteX1" fmla="*/ 866 w 1186"/>
              <a:gd name="connsiteY1" fmla="*/ 276 h 454"/>
              <a:gd name="connsiteX2" fmla="*/ 182 w 1186"/>
              <a:gd name="connsiteY2" fmla="*/ 227 h 454"/>
              <a:gd name="connsiteX3" fmla="*/ 0 w 1186"/>
              <a:gd name="connsiteY3" fmla="*/ 454 h 454"/>
              <a:gd name="connsiteX0" fmla="*/ 1042 w 1048"/>
              <a:gd name="connsiteY0" fmla="*/ 0 h 380"/>
              <a:gd name="connsiteX1" fmla="*/ 866 w 1048"/>
              <a:gd name="connsiteY1" fmla="*/ 202 h 380"/>
              <a:gd name="connsiteX2" fmla="*/ 182 w 1048"/>
              <a:gd name="connsiteY2" fmla="*/ 153 h 380"/>
              <a:gd name="connsiteX3" fmla="*/ 0 w 1048"/>
              <a:gd name="connsiteY3" fmla="*/ 380 h 380"/>
              <a:gd name="connsiteX0" fmla="*/ 1042 w 1048"/>
              <a:gd name="connsiteY0" fmla="*/ 0 h 306"/>
              <a:gd name="connsiteX1" fmla="*/ 866 w 1048"/>
              <a:gd name="connsiteY1" fmla="*/ 202 h 306"/>
              <a:gd name="connsiteX2" fmla="*/ 182 w 1048"/>
              <a:gd name="connsiteY2" fmla="*/ 153 h 306"/>
              <a:gd name="connsiteX3" fmla="*/ 0 w 1048"/>
              <a:gd name="connsiteY3" fmla="*/ 306 h 306"/>
            </a:gdLst>
            <a:ahLst/>
            <a:cxnLst>
              <a:cxn ang="0">
                <a:pos x="connsiteX0" y="connsiteY0"/>
              </a:cxn>
              <a:cxn ang="0">
                <a:pos x="connsiteX1" y="connsiteY1"/>
              </a:cxn>
              <a:cxn ang="0">
                <a:pos x="connsiteX2" y="connsiteY2"/>
              </a:cxn>
              <a:cxn ang="0">
                <a:pos x="connsiteX3" y="connsiteY3"/>
              </a:cxn>
            </a:cxnLst>
            <a:rect l="l" t="t" r="r" b="b"/>
            <a:pathLst>
              <a:path w="1048" h="306">
                <a:moveTo>
                  <a:pt x="1042" y="0"/>
                </a:moveTo>
                <a:cubicBezTo>
                  <a:pt x="1048" y="52"/>
                  <a:pt x="1009" y="177"/>
                  <a:pt x="866" y="202"/>
                </a:cubicBezTo>
                <a:cubicBezTo>
                  <a:pt x="723" y="227"/>
                  <a:pt x="326" y="136"/>
                  <a:pt x="182" y="153"/>
                </a:cubicBezTo>
                <a:cubicBezTo>
                  <a:pt x="38" y="170"/>
                  <a:pt x="14" y="223"/>
                  <a:pt x="0" y="306"/>
                </a:cubicBezTo>
              </a:path>
            </a:pathLst>
          </a:custGeom>
          <a:noFill/>
          <a:ln w="57150">
            <a:solidFill>
              <a:schemeClr val="tx2">
                <a:lumMod val="50000"/>
              </a:schemeClr>
            </a:solidFill>
            <a:prstDash val="sysDash"/>
            <a:round/>
            <a:headEnd type="none" w="med" len="med"/>
            <a:tailEnd type="triangle" w="med" len="med"/>
          </a:ln>
        </p:spPr>
        <p:txBody>
          <a:bodyPr/>
          <a:lstStyle/>
          <a:p>
            <a:endParaRPr lang="ja-JP" altLang="en-US"/>
          </a:p>
        </p:txBody>
      </p:sp>
      <p:sp>
        <p:nvSpPr>
          <p:cNvPr id="38927" name="Text Box 16"/>
          <p:cNvSpPr txBox="1">
            <a:spLocks noChangeArrowheads="1"/>
          </p:cNvSpPr>
          <p:nvPr/>
        </p:nvSpPr>
        <p:spPr bwMode="auto">
          <a:xfrm>
            <a:off x="4951395" y="5488560"/>
            <a:ext cx="2031325" cy="369332"/>
          </a:xfrm>
          <a:prstGeom prst="rect">
            <a:avLst/>
          </a:prstGeom>
          <a:noFill/>
          <a:ln w="9525">
            <a:noFill/>
            <a:miter lim="800000"/>
            <a:headEnd/>
            <a:tailEnd/>
          </a:ln>
        </p:spPr>
        <p:txBody>
          <a:bodyPr wrap="none">
            <a:spAutoFit/>
          </a:bodyPr>
          <a:lstStyle/>
          <a:p>
            <a:r>
              <a:rPr lang="ja-JP" altLang="en-US" sz="1800" b="1" dirty="0">
                <a:solidFill>
                  <a:srgbClr val="C00000"/>
                </a:solidFill>
                <a:latin typeface="メイリオ" pitchFamily="50" charset="-128"/>
                <a:ea typeface="メイリオ" pitchFamily="50" charset="-128"/>
              </a:rPr>
              <a:t>ページイン終了後</a:t>
            </a:r>
          </a:p>
        </p:txBody>
      </p:sp>
      <p:sp>
        <p:nvSpPr>
          <p:cNvPr id="26" name="タイトル 25"/>
          <p:cNvSpPr>
            <a:spLocks noGrp="1"/>
          </p:cNvSpPr>
          <p:nvPr>
            <p:ph type="title"/>
          </p:nvPr>
        </p:nvSpPr>
        <p:spPr/>
        <p:txBody>
          <a:bodyPr/>
          <a:lstStyle/>
          <a:p>
            <a:r>
              <a:rPr lang="ja-JP" altLang="en-US" sz="4000" dirty="0" smtClean="0"/>
              <a:t>物理ページ割り当て処理とその拡張</a:t>
            </a:r>
            <a:endParaRPr lang="ja-JP" altLang="en-US" sz="4000" dirty="0"/>
          </a:p>
        </p:txBody>
      </p:sp>
      <p:sp>
        <p:nvSpPr>
          <p:cNvPr id="25" name="Rectangle 11"/>
          <p:cNvSpPr>
            <a:spLocks noChangeArrowheads="1"/>
          </p:cNvSpPr>
          <p:nvPr/>
        </p:nvSpPr>
        <p:spPr bwMode="auto">
          <a:xfrm>
            <a:off x="785786" y="1000109"/>
            <a:ext cx="3236915" cy="428627"/>
          </a:xfrm>
          <a:prstGeom prst="rect">
            <a:avLst/>
          </a:prstGeom>
          <a:solidFill>
            <a:schemeClr val="tx2">
              <a:lumMod val="20000"/>
              <a:lumOff val="80000"/>
            </a:schemeClr>
          </a:solidFill>
          <a:ln w="38100">
            <a:solidFill>
              <a:srgbClr val="0070C0"/>
            </a:solidFill>
            <a:miter lim="800000"/>
            <a:headEnd/>
            <a:tailEnd/>
          </a:ln>
        </p:spPr>
        <p:txBody>
          <a:bodyPr wrap="none" anchor="ctr"/>
          <a:lstStyle/>
          <a:p>
            <a:pPr algn="ctr"/>
            <a:r>
              <a:rPr lang="ja-JP" altLang="en-US" sz="1800" b="1" dirty="0" smtClean="0">
                <a:latin typeface="メイリオ" pitchFamily="50" charset="-128"/>
                <a:ea typeface="メイリオ" pitchFamily="50" charset="-128"/>
              </a:rPr>
              <a:t>未使用な物理ページを見つける</a:t>
            </a:r>
            <a:endParaRPr lang="ja-JP" altLang="en-US" sz="1800" b="1" dirty="0">
              <a:latin typeface="メイリオ" pitchFamily="50" charset="-128"/>
              <a:ea typeface="メイリオ" pitchFamily="50" charset="-128"/>
            </a:endParaRPr>
          </a:p>
        </p:txBody>
      </p:sp>
      <p:sp>
        <p:nvSpPr>
          <p:cNvPr id="27" name="Text Box 14"/>
          <p:cNvSpPr txBox="1">
            <a:spLocks noChangeArrowheads="1"/>
          </p:cNvSpPr>
          <p:nvPr/>
        </p:nvSpPr>
        <p:spPr bwMode="auto">
          <a:xfrm>
            <a:off x="3665511" y="3143248"/>
            <a:ext cx="412292" cy="461665"/>
          </a:xfrm>
          <a:prstGeom prst="rect">
            <a:avLst/>
          </a:prstGeom>
          <a:noFill/>
          <a:ln w="9525">
            <a:noFill/>
            <a:miter lim="800000"/>
            <a:headEnd/>
            <a:tailEnd/>
          </a:ln>
        </p:spPr>
        <p:txBody>
          <a:bodyPr wrap="none">
            <a:spAutoFit/>
          </a:bodyPr>
          <a:lstStyle/>
          <a:p>
            <a:r>
              <a:rPr lang="en-US" altLang="ja-JP" b="1" dirty="0">
                <a:solidFill>
                  <a:srgbClr val="FF0000"/>
                </a:solidFill>
                <a:latin typeface="Century Gothic" pitchFamily="34" charset="0"/>
              </a:rPr>
              <a:t>N</a:t>
            </a:r>
          </a:p>
        </p:txBody>
      </p:sp>
      <p:sp>
        <p:nvSpPr>
          <p:cNvPr id="28" name="AutoShape 3"/>
          <p:cNvSpPr>
            <a:spLocks noChangeArrowheads="1"/>
          </p:cNvSpPr>
          <p:nvPr/>
        </p:nvSpPr>
        <p:spPr bwMode="auto">
          <a:xfrm>
            <a:off x="1093743" y="3121043"/>
            <a:ext cx="2571768" cy="879461"/>
          </a:xfrm>
          <a:prstGeom prst="diamond">
            <a:avLst/>
          </a:prstGeom>
          <a:solidFill>
            <a:schemeClr val="tx1">
              <a:lumMod val="75000"/>
              <a:lumOff val="25000"/>
            </a:schemeClr>
          </a:solidFill>
          <a:ln w="38100">
            <a:solidFill>
              <a:schemeClr val="tx1">
                <a:lumMod val="95000"/>
                <a:lumOff val="5000"/>
              </a:schemeClr>
            </a:solidFill>
            <a:miter lim="800000"/>
            <a:headEnd/>
            <a:tailEnd/>
          </a:ln>
        </p:spPr>
        <p:txBody>
          <a:bodyPr wrap="none" anchor="ctr"/>
          <a:lstStyle/>
          <a:p>
            <a:pPr algn="ctr"/>
            <a:r>
              <a:rPr lang="ja-JP" altLang="en-US" sz="1600" b="1" dirty="0" smtClean="0">
                <a:solidFill>
                  <a:schemeClr val="bg1"/>
                </a:solidFill>
                <a:latin typeface="メイリオ" pitchFamily="50" charset="-128"/>
                <a:ea typeface="メイリオ" pitchFamily="50" charset="-128"/>
              </a:rPr>
              <a:t>初めてのアクセス</a:t>
            </a:r>
            <a:r>
              <a:rPr lang="en-US" altLang="ja-JP" sz="1600" b="1" dirty="0" smtClean="0">
                <a:solidFill>
                  <a:schemeClr val="bg1"/>
                </a:solidFill>
                <a:latin typeface="メイリオ" pitchFamily="50" charset="-128"/>
                <a:ea typeface="メイリオ" pitchFamily="50" charset="-128"/>
              </a:rPr>
              <a:t>?</a:t>
            </a:r>
            <a:endParaRPr lang="en-US" altLang="ja-JP" sz="1600" b="1" dirty="0">
              <a:solidFill>
                <a:schemeClr val="bg1"/>
              </a:solidFill>
              <a:latin typeface="メイリオ" pitchFamily="50" charset="-128"/>
              <a:ea typeface="メイリオ" pitchFamily="50" charset="-128"/>
            </a:endParaRPr>
          </a:p>
        </p:txBody>
      </p:sp>
      <p:cxnSp>
        <p:nvCxnSpPr>
          <p:cNvPr id="30" name="直線矢印コネクタ 29"/>
          <p:cNvCxnSpPr>
            <a:stCxn id="28" idx="3"/>
          </p:cNvCxnSpPr>
          <p:nvPr/>
        </p:nvCxnSpPr>
        <p:spPr>
          <a:xfrm>
            <a:off x="3665511" y="3560774"/>
            <a:ext cx="1000132" cy="11102"/>
          </a:xfrm>
          <a:prstGeom prst="straightConnector1">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Rectangle 11"/>
          <p:cNvSpPr>
            <a:spLocks noChangeArrowheads="1"/>
          </p:cNvSpPr>
          <p:nvPr/>
        </p:nvSpPr>
        <p:spPr bwMode="auto">
          <a:xfrm>
            <a:off x="4665643" y="2928934"/>
            <a:ext cx="2428892" cy="1214446"/>
          </a:xfrm>
          <a:prstGeom prst="rect">
            <a:avLst/>
          </a:prstGeom>
          <a:solidFill>
            <a:schemeClr val="tx2">
              <a:lumMod val="20000"/>
              <a:lumOff val="80000"/>
            </a:schemeClr>
          </a:solidFill>
          <a:ln w="38100">
            <a:solidFill>
              <a:srgbClr val="0070C0"/>
            </a:solidFill>
            <a:miter lim="800000"/>
            <a:headEnd/>
            <a:tailEnd/>
          </a:ln>
        </p:spPr>
        <p:txBody>
          <a:bodyPr wrap="none" anchor="ctr"/>
          <a:lstStyle/>
          <a:p>
            <a:pPr algn="ctr"/>
            <a:r>
              <a:rPr lang="en-US" altLang="ja-JP" sz="1800" b="1" dirty="0" smtClean="0">
                <a:latin typeface="メイリオ" pitchFamily="50" charset="-128"/>
                <a:ea typeface="メイリオ" pitchFamily="50" charset="-128"/>
              </a:rPr>
              <a:t>2</a:t>
            </a:r>
            <a:r>
              <a:rPr lang="ja-JP" altLang="en-US" sz="1800" b="1" dirty="0" smtClean="0">
                <a:latin typeface="メイリオ" pitchFamily="50" charset="-128"/>
                <a:ea typeface="メイリオ" pitchFamily="50" charset="-128"/>
              </a:rPr>
              <a:t>次記憶から</a:t>
            </a:r>
            <a:endParaRPr lang="en-US" altLang="ja-JP" sz="1800" b="1" dirty="0" smtClean="0">
              <a:latin typeface="メイリオ" pitchFamily="50" charset="-128"/>
              <a:ea typeface="メイリオ" pitchFamily="50" charset="-128"/>
            </a:endParaRPr>
          </a:p>
          <a:p>
            <a:pPr algn="ctr"/>
            <a:r>
              <a:rPr lang="ja-JP" altLang="en-US" sz="1800" b="1" dirty="0" smtClean="0">
                <a:latin typeface="メイリオ" pitchFamily="50" charset="-128"/>
                <a:ea typeface="メイリオ" pitchFamily="50" charset="-128"/>
              </a:rPr>
              <a:t>ページ内容を読み込み</a:t>
            </a:r>
            <a:endParaRPr lang="en-US" altLang="ja-JP" sz="1800" b="1" dirty="0" smtClean="0">
              <a:latin typeface="メイリオ" pitchFamily="50" charset="-128"/>
              <a:ea typeface="メイリオ" pitchFamily="50" charset="-128"/>
            </a:endParaRPr>
          </a:p>
          <a:p>
            <a:pPr algn="ctr"/>
            <a:r>
              <a:rPr lang="en-US" altLang="ja-JP" sz="1800" b="1" dirty="0" smtClean="0">
                <a:solidFill>
                  <a:schemeClr val="tx2"/>
                </a:solidFill>
                <a:latin typeface="メイリオ" pitchFamily="50" charset="-128"/>
                <a:ea typeface="メイリオ" pitchFamily="50" charset="-128"/>
              </a:rPr>
              <a:t>(</a:t>
            </a:r>
            <a:r>
              <a:rPr lang="ja-JP" altLang="en-US" sz="1800" b="1" dirty="0" smtClean="0">
                <a:solidFill>
                  <a:schemeClr val="tx2"/>
                </a:solidFill>
                <a:latin typeface="メイリオ" pitchFamily="50" charset="-128"/>
                <a:ea typeface="メイリオ" pitchFamily="50" charset="-128"/>
              </a:rPr>
              <a:t>スワップ領域から</a:t>
            </a:r>
          </a:p>
          <a:p>
            <a:pPr algn="ctr"/>
            <a:r>
              <a:rPr lang="ja-JP" altLang="en-US" sz="1800" b="1" dirty="0" smtClean="0">
                <a:solidFill>
                  <a:schemeClr val="tx2"/>
                </a:solidFill>
                <a:latin typeface="メイリオ" pitchFamily="50" charset="-128"/>
                <a:ea typeface="メイリオ" pitchFamily="50" charset="-128"/>
              </a:rPr>
              <a:t>ページイン</a:t>
            </a:r>
            <a:r>
              <a:rPr lang="en-US" altLang="ja-JP" sz="1800" b="1" dirty="0" smtClean="0">
                <a:solidFill>
                  <a:schemeClr val="tx2"/>
                </a:solidFill>
                <a:latin typeface="メイリオ" pitchFamily="50" charset="-128"/>
                <a:ea typeface="メイリオ" pitchFamily="50" charset="-128"/>
              </a:rPr>
              <a:t>)</a:t>
            </a:r>
          </a:p>
        </p:txBody>
      </p:sp>
      <p:sp>
        <p:nvSpPr>
          <p:cNvPr id="38" name="Text Box 16"/>
          <p:cNvSpPr txBox="1">
            <a:spLocks noChangeArrowheads="1"/>
          </p:cNvSpPr>
          <p:nvPr/>
        </p:nvSpPr>
        <p:spPr bwMode="auto">
          <a:xfrm>
            <a:off x="2379627" y="4000504"/>
            <a:ext cx="375424" cy="461665"/>
          </a:xfrm>
          <a:prstGeom prst="rect">
            <a:avLst/>
          </a:prstGeom>
          <a:noFill/>
          <a:ln w="9525">
            <a:noFill/>
            <a:miter lim="800000"/>
            <a:headEnd/>
            <a:tailEnd/>
          </a:ln>
        </p:spPr>
        <p:txBody>
          <a:bodyPr wrap="none">
            <a:spAutoFit/>
          </a:bodyPr>
          <a:lstStyle/>
          <a:p>
            <a:r>
              <a:rPr lang="en-US" altLang="ja-JP" b="1" dirty="0">
                <a:solidFill>
                  <a:srgbClr val="00B050"/>
                </a:solidFill>
                <a:latin typeface="Century Gothic" pitchFamily="34" charset="0"/>
              </a:rPr>
              <a:t>Y</a:t>
            </a:r>
          </a:p>
        </p:txBody>
      </p:sp>
      <p:cxnSp>
        <p:nvCxnSpPr>
          <p:cNvPr id="39" name="直線矢印コネクタ 38"/>
          <p:cNvCxnSpPr/>
          <p:nvPr/>
        </p:nvCxnSpPr>
        <p:spPr>
          <a:xfrm rot="5400000">
            <a:off x="2160439" y="4272471"/>
            <a:ext cx="468337" cy="9524"/>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Rectangle 11"/>
          <p:cNvSpPr>
            <a:spLocks noChangeArrowheads="1"/>
          </p:cNvSpPr>
          <p:nvPr/>
        </p:nvSpPr>
        <p:spPr bwMode="auto">
          <a:xfrm>
            <a:off x="1142976" y="4572009"/>
            <a:ext cx="2522535" cy="642941"/>
          </a:xfrm>
          <a:prstGeom prst="rect">
            <a:avLst/>
          </a:prstGeom>
          <a:solidFill>
            <a:schemeClr val="tx2">
              <a:lumMod val="20000"/>
              <a:lumOff val="80000"/>
            </a:schemeClr>
          </a:solidFill>
          <a:ln w="38100">
            <a:solidFill>
              <a:srgbClr val="0070C0"/>
            </a:solidFill>
            <a:miter lim="800000"/>
            <a:headEnd/>
            <a:tailEnd/>
          </a:ln>
        </p:spPr>
        <p:txBody>
          <a:bodyPr wrap="none" anchor="ctr"/>
          <a:lstStyle/>
          <a:p>
            <a:pPr algn="ctr"/>
            <a:r>
              <a:rPr lang="ja-JP" altLang="en-US" sz="1800" b="1" dirty="0" smtClean="0">
                <a:latin typeface="メイリオ" pitchFamily="50" charset="-128"/>
                <a:ea typeface="メイリオ" pitchFamily="50" charset="-128"/>
              </a:rPr>
              <a:t>割り当てたページを</a:t>
            </a:r>
          </a:p>
          <a:p>
            <a:pPr algn="ctr"/>
            <a:r>
              <a:rPr lang="en-US" altLang="ja-JP" sz="1800" b="1" dirty="0" smtClean="0">
                <a:latin typeface="メイリオ" pitchFamily="50" charset="-128"/>
                <a:ea typeface="メイリオ" pitchFamily="50" charset="-128"/>
              </a:rPr>
              <a:t>0</a:t>
            </a:r>
            <a:r>
              <a:rPr lang="ja-JP" altLang="en-US" sz="1800" b="1" dirty="0" smtClean="0">
                <a:latin typeface="メイリオ" pitchFamily="50" charset="-128"/>
                <a:ea typeface="メイリオ" pitchFamily="50" charset="-128"/>
              </a:rPr>
              <a:t>で埋める</a:t>
            </a:r>
            <a:endParaRPr lang="ja-JP" altLang="en-US" sz="1800" b="1" dirty="0">
              <a:latin typeface="メイリオ" pitchFamily="50" charset="-128"/>
              <a:ea typeface="メイリオ" pitchFamily="50" charset="-128"/>
            </a:endParaRPr>
          </a:p>
        </p:txBody>
      </p:sp>
      <p:sp>
        <p:nvSpPr>
          <p:cNvPr id="41" name="Rectangle 11"/>
          <p:cNvSpPr>
            <a:spLocks noChangeArrowheads="1"/>
          </p:cNvSpPr>
          <p:nvPr/>
        </p:nvSpPr>
        <p:spPr bwMode="auto">
          <a:xfrm>
            <a:off x="4665643" y="4419608"/>
            <a:ext cx="2428892" cy="366714"/>
          </a:xfrm>
          <a:prstGeom prst="rect">
            <a:avLst/>
          </a:prstGeom>
          <a:solidFill>
            <a:srgbClr val="FFFF99"/>
          </a:solidFill>
          <a:ln w="38100">
            <a:solidFill>
              <a:srgbClr val="CC6600"/>
            </a:solidFill>
            <a:miter lim="800000"/>
            <a:headEnd/>
            <a:tailEnd/>
          </a:ln>
        </p:spPr>
        <p:txBody>
          <a:bodyPr wrap="none" anchor="ctr"/>
          <a:lstStyle/>
          <a:p>
            <a:pPr algn="ctr"/>
            <a:r>
              <a:rPr lang="ja-JP" altLang="en-US" sz="1800" b="1" dirty="0" smtClean="0">
                <a:latin typeface="メイリオ" pitchFamily="50" charset="-128"/>
                <a:ea typeface="メイリオ" pitchFamily="50" charset="-128"/>
              </a:rPr>
              <a:t>スレッドを中断</a:t>
            </a:r>
            <a:endParaRPr lang="en-US" altLang="ja-JP" sz="1800" b="1" dirty="0" smtClean="0">
              <a:latin typeface="メイリオ" pitchFamily="50" charset="-128"/>
              <a:ea typeface="メイリオ" pitchFamily="50" charset="-128"/>
            </a:endParaRPr>
          </a:p>
        </p:txBody>
      </p:sp>
      <p:sp>
        <p:nvSpPr>
          <p:cNvPr id="43" name="Rectangle 11"/>
          <p:cNvSpPr>
            <a:spLocks noChangeArrowheads="1"/>
          </p:cNvSpPr>
          <p:nvPr/>
        </p:nvSpPr>
        <p:spPr bwMode="auto">
          <a:xfrm>
            <a:off x="3165445" y="5786454"/>
            <a:ext cx="2428892" cy="366714"/>
          </a:xfrm>
          <a:prstGeom prst="rect">
            <a:avLst/>
          </a:prstGeom>
          <a:solidFill>
            <a:srgbClr val="FFFF99"/>
          </a:solidFill>
          <a:ln w="38100">
            <a:solidFill>
              <a:srgbClr val="CC6600"/>
            </a:solidFill>
            <a:miter lim="800000"/>
            <a:headEnd/>
            <a:tailEnd/>
          </a:ln>
        </p:spPr>
        <p:txBody>
          <a:bodyPr wrap="none" anchor="ctr"/>
          <a:lstStyle/>
          <a:p>
            <a:pPr algn="ctr"/>
            <a:r>
              <a:rPr lang="ja-JP" altLang="en-US" sz="1800" b="1" dirty="0" smtClean="0">
                <a:latin typeface="メイリオ" pitchFamily="50" charset="-128"/>
                <a:ea typeface="メイリオ" pitchFamily="50" charset="-128"/>
              </a:rPr>
              <a:t>スレッドを再開</a:t>
            </a:r>
            <a:endParaRPr lang="en-US" altLang="ja-JP" sz="1800" b="1" dirty="0" smtClean="0">
              <a:latin typeface="メイリオ" pitchFamily="50" charset="-128"/>
              <a:ea typeface="メイリオ" pitchFamily="50" charset="-128"/>
            </a:endParaRPr>
          </a:p>
        </p:txBody>
      </p:sp>
      <p:grpSp>
        <p:nvGrpSpPr>
          <p:cNvPr id="70" name="グループ化 69"/>
          <p:cNvGrpSpPr/>
          <p:nvPr/>
        </p:nvGrpSpPr>
        <p:grpSpPr>
          <a:xfrm>
            <a:off x="928662" y="1571612"/>
            <a:ext cx="7858180" cy="3071792"/>
            <a:chOff x="928662" y="1571612"/>
            <a:chExt cx="7858180" cy="3071792"/>
          </a:xfrm>
        </p:grpSpPr>
        <p:sp>
          <p:nvSpPr>
            <p:cNvPr id="67" name="角丸四角形 66"/>
            <p:cNvSpPr/>
            <p:nvPr/>
          </p:nvSpPr>
          <p:spPr>
            <a:xfrm>
              <a:off x="928662" y="1571612"/>
              <a:ext cx="7858180" cy="121444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Rectangle 11"/>
            <p:cNvSpPr>
              <a:spLocks noChangeArrowheads="1"/>
            </p:cNvSpPr>
            <p:nvPr/>
          </p:nvSpPr>
          <p:spPr bwMode="auto">
            <a:xfrm>
              <a:off x="5880089" y="1714488"/>
              <a:ext cx="2500330" cy="928694"/>
            </a:xfrm>
            <a:prstGeom prst="rect">
              <a:avLst/>
            </a:prstGeom>
            <a:solidFill>
              <a:schemeClr val="tx2">
                <a:lumMod val="20000"/>
                <a:lumOff val="80000"/>
              </a:schemeClr>
            </a:solidFill>
            <a:ln w="38100">
              <a:solidFill>
                <a:srgbClr val="0070C0"/>
              </a:solidFill>
              <a:miter lim="800000"/>
              <a:headEnd/>
              <a:tailEnd/>
            </a:ln>
          </p:spPr>
          <p:txBody>
            <a:bodyPr wrap="none" anchor="ctr"/>
            <a:lstStyle/>
            <a:p>
              <a:pPr algn="ctr"/>
              <a:r>
                <a:rPr lang="ja-JP" altLang="en-US" sz="1800" b="1" dirty="0" smtClean="0">
                  <a:latin typeface="メイリオ" pitchFamily="50" charset="-128"/>
                  <a:ea typeface="メイリオ" pitchFamily="50" charset="-128"/>
                </a:rPr>
                <a:t>対応するファイルから</a:t>
              </a:r>
            </a:p>
            <a:p>
              <a:pPr algn="ctr"/>
              <a:r>
                <a:rPr lang="ja-JP" altLang="en-US" sz="1800" b="1" dirty="0" smtClean="0">
                  <a:latin typeface="メイリオ" pitchFamily="50" charset="-128"/>
                  <a:ea typeface="メイリオ" pitchFamily="50" charset="-128"/>
                </a:rPr>
                <a:t>ページ内容を読み込み</a:t>
              </a:r>
            </a:p>
            <a:p>
              <a:pPr algn="ctr"/>
              <a:r>
                <a:rPr lang="en-US" altLang="ja-JP" sz="1800" b="1" dirty="0" smtClean="0">
                  <a:latin typeface="メイリオ" pitchFamily="50" charset="-128"/>
                  <a:ea typeface="メイリオ" pitchFamily="50" charset="-128"/>
                </a:rPr>
                <a:t>(</a:t>
              </a:r>
              <a:r>
                <a:rPr lang="ja-JP" altLang="en-US" sz="1800" b="1" dirty="0" smtClean="0">
                  <a:latin typeface="メイリオ" pitchFamily="50" charset="-128"/>
                  <a:ea typeface="メイリオ" pitchFamily="50" charset="-128"/>
                </a:rPr>
                <a:t>ページイン</a:t>
              </a:r>
              <a:r>
                <a:rPr lang="en-US" altLang="ja-JP" sz="1800" b="1" dirty="0" smtClean="0">
                  <a:latin typeface="メイリオ" pitchFamily="50" charset="-128"/>
                  <a:ea typeface="メイリオ" pitchFamily="50" charset="-128"/>
                </a:rPr>
                <a:t>)</a:t>
              </a:r>
              <a:endParaRPr lang="ja-JP" altLang="en-US" sz="1800" b="1" dirty="0">
                <a:latin typeface="メイリオ" pitchFamily="50" charset="-128"/>
                <a:ea typeface="メイリオ" pitchFamily="50" charset="-128"/>
              </a:endParaRPr>
            </a:p>
          </p:txBody>
        </p:sp>
        <p:cxnSp>
          <p:nvCxnSpPr>
            <p:cNvPr id="47" name="直線矢印コネクタ 46"/>
            <p:cNvCxnSpPr/>
            <p:nvPr/>
          </p:nvCxnSpPr>
          <p:spPr>
            <a:xfrm>
              <a:off x="3665511" y="2214553"/>
              <a:ext cx="2205054" cy="3"/>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 Box 16"/>
            <p:cNvSpPr txBox="1">
              <a:spLocks noChangeArrowheads="1"/>
            </p:cNvSpPr>
            <p:nvPr/>
          </p:nvSpPr>
          <p:spPr bwMode="auto">
            <a:xfrm>
              <a:off x="3594073" y="1785926"/>
              <a:ext cx="375424" cy="461665"/>
            </a:xfrm>
            <a:prstGeom prst="rect">
              <a:avLst/>
            </a:prstGeom>
            <a:noFill/>
            <a:ln w="9525">
              <a:noFill/>
              <a:miter lim="800000"/>
              <a:headEnd/>
              <a:tailEnd/>
            </a:ln>
          </p:spPr>
          <p:txBody>
            <a:bodyPr wrap="none">
              <a:spAutoFit/>
            </a:bodyPr>
            <a:lstStyle/>
            <a:p>
              <a:r>
                <a:rPr lang="en-US" altLang="ja-JP" b="1" dirty="0">
                  <a:solidFill>
                    <a:srgbClr val="00B050"/>
                  </a:solidFill>
                  <a:latin typeface="Century Gothic" pitchFamily="34" charset="0"/>
                </a:rPr>
                <a:t>Y</a:t>
              </a:r>
            </a:p>
          </p:txBody>
        </p:sp>
        <p:cxnSp>
          <p:nvCxnSpPr>
            <p:cNvPr id="55" name="直線矢印コネクタ 54"/>
            <p:cNvCxnSpPr/>
            <p:nvPr/>
          </p:nvCxnSpPr>
          <p:spPr>
            <a:xfrm rot="5400000">
              <a:off x="2105237" y="2846134"/>
              <a:ext cx="549295" cy="515"/>
            </a:xfrm>
            <a:prstGeom prst="straightConnector1">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 Box 14"/>
            <p:cNvSpPr txBox="1">
              <a:spLocks noChangeArrowheads="1"/>
            </p:cNvSpPr>
            <p:nvPr/>
          </p:nvSpPr>
          <p:spPr bwMode="auto">
            <a:xfrm>
              <a:off x="2324525" y="2571744"/>
              <a:ext cx="412292" cy="461665"/>
            </a:xfrm>
            <a:prstGeom prst="rect">
              <a:avLst/>
            </a:prstGeom>
            <a:noFill/>
            <a:ln w="9525">
              <a:noFill/>
              <a:miter lim="800000"/>
              <a:headEnd/>
              <a:tailEnd/>
            </a:ln>
          </p:spPr>
          <p:txBody>
            <a:bodyPr wrap="none">
              <a:spAutoFit/>
            </a:bodyPr>
            <a:lstStyle/>
            <a:p>
              <a:r>
                <a:rPr lang="en-US" altLang="ja-JP" b="1" dirty="0">
                  <a:solidFill>
                    <a:srgbClr val="FF0000"/>
                  </a:solidFill>
                  <a:latin typeface="Century Gothic" pitchFamily="34" charset="0"/>
                </a:rPr>
                <a:t>N</a:t>
              </a:r>
            </a:p>
          </p:txBody>
        </p:sp>
        <p:sp>
          <p:nvSpPr>
            <p:cNvPr id="44" name="AutoShape 3"/>
            <p:cNvSpPr>
              <a:spLocks noChangeArrowheads="1"/>
            </p:cNvSpPr>
            <p:nvPr/>
          </p:nvSpPr>
          <p:spPr bwMode="auto">
            <a:xfrm>
              <a:off x="1093743" y="1763721"/>
              <a:ext cx="2571768" cy="879461"/>
            </a:xfrm>
            <a:prstGeom prst="diamond">
              <a:avLst/>
            </a:prstGeom>
            <a:solidFill>
              <a:srgbClr val="800000"/>
            </a:solidFill>
            <a:ln w="38100">
              <a:solidFill>
                <a:srgbClr val="C00000"/>
              </a:solidFill>
              <a:miter lim="800000"/>
              <a:headEnd/>
              <a:tailEnd/>
            </a:ln>
          </p:spPr>
          <p:txBody>
            <a:bodyPr wrap="none" anchor="ctr"/>
            <a:lstStyle/>
            <a:p>
              <a:pPr algn="ctr"/>
              <a:r>
                <a:rPr lang="ja-JP" altLang="en-US" sz="1400" b="1" dirty="0" smtClean="0">
                  <a:solidFill>
                    <a:schemeClr val="bg1"/>
                  </a:solidFill>
                  <a:latin typeface="メイリオ" pitchFamily="50" charset="-128"/>
                  <a:ea typeface="メイリオ" pitchFamily="50" charset="-128"/>
                </a:rPr>
                <a:t>ファイルマップ</a:t>
              </a:r>
            </a:p>
            <a:p>
              <a:pPr algn="ctr"/>
              <a:r>
                <a:rPr lang="ja-JP" altLang="en-US" sz="1400" b="1" dirty="0" smtClean="0">
                  <a:solidFill>
                    <a:schemeClr val="bg1"/>
                  </a:solidFill>
                  <a:latin typeface="メイリオ" pitchFamily="50" charset="-128"/>
                  <a:ea typeface="メイリオ" pitchFamily="50" charset="-128"/>
                </a:rPr>
                <a:t>された領域</a:t>
              </a:r>
              <a:r>
                <a:rPr lang="en-US" altLang="ja-JP" sz="1400" b="1" dirty="0" smtClean="0">
                  <a:solidFill>
                    <a:schemeClr val="bg1"/>
                  </a:solidFill>
                  <a:latin typeface="メイリオ" pitchFamily="50" charset="-128"/>
                  <a:ea typeface="メイリオ" pitchFamily="50" charset="-128"/>
                </a:rPr>
                <a:t>?</a:t>
              </a:r>
              <a:endParaRPr lang="en-US" altLang="ja-JP" sz="1400" b="1" dirty="0">
                <a:solidFill>
                  <a:schemeClr val="bg1"/>
                </a:solidFill>
                <a:latin typeface="メイリオ" pitchFamily="50" charset="-128"/>
                <a:ea typeface="メイリオ" pitchFamily="50" charset="-128"/>
              </a:endParaRPr>
            </a:p>
          </p:txBody>
        </p:sp>
        <p:sp>
          <p:nvSpPr>
            <p:cNvPr id="61" name="フリーフォーム 60"/>
            <p:cNvSpPr/>
            <p:nvPr/>
          </p:nvSpPr>
          <p:spPr>
            <a:xfrm>
              <a:off x="7161196" y="2695575"/>
              <a:ext cx="749282" cy="1947829"/>
            </a:xfrm>
            <a:custGeom>
              <a:avLst/>
              <a:gdLst>
                <a:gd name="connsiteX0" fmla="*/ 723900 w 723900"/>
                <a:gd name="connsiteY0" fmla="*/ 0 h 1714500"/>
                <a:gd name="connsiteX1" fmla="*/ 0 w 723900"/>
                <a:gd name="connsiteY1" fmla="*/ 1714500 h 1714500"/>
                <a:gd name="connsiteX0" fmla="*/ 723900 w 749282"/>
                <a:gd name="connsiteY0" fmla="*/ 0 h 1714500"/>
                <a:gd name="connsiteX1" fmla="*/ 0 w 749282"/>
                <a:gd name="connsiteY1" fmla="*/ 1714500 h 1714500"/>
                <a:gd name="connsiteX0" fmla="*/ 723900 w 749282"/>
                <a:gd name="connsiteY0" fmla="*/ 0 h 1719260"/>
                <a:gd name="connsiteX1" fmla="*/ 0 w 749282"/>
                <a:gd name="connsiteY1" fmla="*/ 1714500 h 1719260"/>
                <a:gd name="connsiteX0" fmla="*/ 723900 w 749282"/>
                <a:gd name="connsiteY0" fmla="*/ 0 h 1933550"/>
                <a:gd name="connsiteX1" fmla="*/ 0 w 749282"/>
                <a:gd name="connsiteY1" fmla="*/ 1928790 h 1933550"/>
                <a:gd name="connsiteX0" fmla="*/ 723900 w 749282"/>
                <a:gd name="connsiteY0" fmla="*/ 0 h 1947829"/>
                <a:gd name="connsiteX1" fmla="*/ 0 w 749282"/>
                <a:gd name="connsiteY1" fmla="*/ 1928790 h 1947829"/>
              </a:gdLst>
              <a:ahLst/>
              <a:cxnLst>
                <a:cxn ang="0">
                  <a:pos x="connsiteX0" y="connsiteY0"/>
                </a:cxn>
                <a:cxn ang="0">
                  <a:pos x="connsiteX1" y="connsiteY1"/>
                </a:cxn>
              </a:cxnLst>
              <a:rect l="l" t="t" r="r" b="b"/>
              <a:pathLst>
                <a:path w="749282" h="1947829">
                  <a:moveTo>
                    <a:pt x="723900" y="0"/>
                  </a:moveTo>
                  <a:cubicBezTo>
                    <a:pt x="749282" y="581026"/>
                    <a:pt x="641316" y="1947829"/>
                    <a:pt x="0" y="1928790"/>
                  </a:cubicBezTo>
                </a:path>
              </a:pathLst>
            </a:custGeom>
            <a:ln w="57150">
              <a:solidFill>
                <a:schemeClr val="tx2">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cxnSp>
        <p:nvCxnSpPr>
          <p:cNvPr id="62" name="直線矢印コネクタ 61"/>
          <p:cNvCxnSpPr>
            <a:stCxn id="37" idx="2"/>
            <a:endCxn id="41" idx="0"/>
          </p:cNvCxnSpPr>
          <p:nvPr/>
        </p:nvCxnSpPr>
        <p:spPr>
          <a:xfrm rot="5400000">
            <a:off x="5741975" y="4281494"/>
            <a:ext cx="276228" cy="1588"/>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フリーフォーム 64"/>
          <p:cNvSpPr/>
          <p:nvPr/>
        </p:nvSpPr>
        <p:spPr>
          <a:xfrm>
            <a:off x="2389147" y="5286388"/>
            <a:ext cx="704828" cy="657141"/>
          </a:xfrm>
          <a:custGeom>
            <a:avLst/>
            <a:gdLst>
              <a:gd name="connsiteX0" fmla="*/ 723900 w 723900"/>
              <a:gd name="connsiteY0" fmla="*/ 0 h 1714500"/>
              <a:gd name="connsiteX1" fmla="*/ 0 w 723900"/>
              <a:gd name="connsiteY1" fmla="*/ 1714500 h 1714500"/>
              <a:gd name="connsiteX0" fmla="*/ 723900 w 749282"/>
              <a:gd name="connsiteY0" fmla="*/ 0 h 1714500"/>
              <a:gd name="connsiteX1" fmla="*/ 0 w 749282"/>
              <a:gd name="connsiteY1" fmla="*/ 1714500 h 1714500"/>
              <a:gd name="connsiteX0" fmla="*/ 723900 w 749282"/>
              <a:gd name="connsiteY0" fmla="*/ 0 h 1719260"/>
              <a:gd name="connsiteX1" fmla="*/ 0 w 749282"/>
              <a:gd name="connsiteY1" fmla="*/ 1714500 h 1719260"/>
              <a:gd name="connsiteX0" fmla="*/ 723900 w 749282"/>
              <a:gd name="connsiteY0" fmla="*/ 0 h 1933550"/>
              <a:gd name="connsiteX1" fmla="*/ 0 w 749282"/>
              <a:gd name="connsiteY1" fmla="*/ 1928790 h 1933550"/>
              <a:gd name="connsiteX0" fmla="*/ 723900 w 749282"/>
              <a:gd name="connsiteY0" fmla="*/ 0 h 1947829"/>
              <a:gd name="connsiteX1" fmla="*/ 0 w 749282"/>
              <a:gd name="connsiteY1" fmla="*/ 1928790 h 1947829"/>
              <a:gd name="connsiteX0" fmla="*/ 0 w 1346144"/>
              <a:gd name="connsiteY0" fmla="*/ 0 h 661921"/>
              <a:gd name="connsiteX1" fmla="*/ 704828 w 1346144"/>
              <a:gd name="connsiteY1" fmla="*/ 642882 h 661921"/>
              <a:gd name="connsiteX0" fmla="*/ 0 w 704828"/>
              <a:gd name="connsiteY0" fmla="*/ 0 h 657141"/>
              <a:gd name="connsiteX1" fmla="*/ 704828 w 704828"/>
              <a:gd name="connsiteY1" fmla="*/ 642882 h 657141"/>
            </a:gdLst>
            <a:ahLst/>
            <a:cxnLst>
              <a:cxn ang="0">
                <a:pos x="connsiteX0" y="connsiteY0"/>
              </a:cxn>
              <a:cxn ang="0">
                <a:pos x="connsiteX1" y="connsiteY1"/>
              </a:cxn>
            </a:cxnLst>
            <a:rect l="l" t="t" r="r" b="b"/>
            <a:pathLst>
              <a:path w="704828" h="657141">
                <a:moveTo>
                  <a:pt x="0" y="0"/>
                </a:moveTo>
                <a:cubicBezTo>
                  <a:pt x="25382" y="581026"/>
                  <a:pt x="246016" y="657141"/>
                  <a:pt x="704828" y="642882"/>
                </a:cubicBezTo>
              </a:path>
            </a:pathLst>
          </a:custGeom>
          <a:ln w="57150">
            <a:solidFill>
              <a:schemeClr val="tx2">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dissolve">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eaLnBrk="1" hangingPunct="1"/>
            <a:r>
              <a:rPr lang="ja-JP" altLang="en-US" dirty="0" smtClean="0"/>
              <a:t>大きなファイルの全内容を次の二通りの方法でアクセス</a:t>
            </a:r>
          </a:p>
          <a:p>
            <a:pPr lvl="1" eaLnBrk="1" hangingPunct="1"/>
            <a:r>
              <a:rPr lang="en-US" altLang="ja-JP" dirty="0" err="1" smtClean="0"/>
              <a:t>malloc</a:t>
            </a:r>
            <a:r>
              <a:rPr lang="ja-JP" altLang="en-US" dirty="0" smtClean="0"/>
              <a:t>と</a:t>
            </a:r>
            <a:r>
              <a:rPr lang="en-US" altLang="ja-JP" dirty="0" smtClean="0"/>
              <a:t>read</a:t>
            </a:r>
            <a:r>
              <a:rPr lang="ja-JP" altLang="en-US" dirty="0" smtClean="0"/>
              <a:t>でファイル全体に相当する内容を読み込んで、アクセス</a:t>
            </a:r>
            <a:endParaRPr lang="en-US" altLang="ja-JP" dirty="0" smtClean="0"/>
          </a:p>
          <a:p>
            <a:pPr lvl="1" eaLnBrk="1" hangingPunct="1"/>
            <a:r>
              <a:rPr lang="en-US" altLang="ja-JP" dirty="0" smtClean="0"/>
              <a:t>mmap</a:t>
            </a:r>
            <a:r>
              <a:rPr lang="ja-JP" altLang="en-US" dirty="0" smtClean="0"/>
              <a:t>して配列のようにアクセス</a:t>
            </a:r>
          </a:p>
          <a:p>
            <a:pPr lvl="1" eaLnBrk="1" hangingPunct="1"/>
            <a:r>
              <a:rPr lang="ja-JP" altLang="en-US" dirty="0" smtClean="0"/>
              <a:t>両方の手法で</a:t>
            </a:r>
            <a:r>
              <a:rPr lang="en-US" altLang="ja-JP" dirty="0" smtClean="0"/>
              <a:t>2</a:t>
            </a:r>
            <a:r>
              <a:rPr lang="ja-JP" altLang="en-US" dirty="0" smtClean="0"/>
              <a:t>回ずつ読み込み</a:t>
            </a:r>
          </a:p>
        </p:txBody>
      </p:sp>
      <p:sp>
        <p:nvSpPr>
          <p:cNvPr id="40962" name="Rectangle 2"/>
          <p:cNvSpPr>
            <a:spLocks noGrp="1" noChangeArrowheads="1"/>
          </p:cNvSpPr>
          <p:nvPr>
            <p:ph type="title"/>
          </p:nvPr>
        </p:nvSpPr>
        <p:spPr/>
        <p:txBody>
          <a:bodyPr/>
          <a:lstStyle/>
          <a:p>
            <a:pPr eaLnBrk="1" hangingPunct="1"/>
            <a:r>
              <a:rPr lang="ja-JP" altLang="en-US" sz="4000" dirty="0" smtClean="0"/>
              <a:t>デモ</a:t>
            </a:r>
            <a:r>
              <a:rPr lang="en-US" altLang="ja-JP" sz="4000" dirty="0" smtClean="0"/>
              <a:t>: mmap</a:t>
            </a:r>
            <a:r>
              <a:rPr lang="ja-JP" altLang="en-US" sz="4000" dirty="0" smtClean="0"/>
              <a:t>と</a:t>
            </a:r>
            <a:r>
              <a:rPr lang="en-US" altLang="ja-JP" sz="4000" dirty="0" smtClean="0"/>
              <a:t>read</a:t>
            </a:r>
            <a:r>
              <a:rPr lang="ja-JP" altLang="en-US" sz="4000" dirty="0" smtClean="0"/>
              <a:t>の性能挙動観察</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85800" y="71438"/>
            <a:ext cx="7772400" cy="928687"/>
          </a:xfrm>
        </p:spPr>
        <p:txBody>
          <a:bodyPr/>
          <a:lstStyle/>
          <a:p>
            <a:r>
              <a:rPr lang="en-US" altLang="ja-JP" dirty="0" smtClean="0"/>
              <a:t>Agenda</a:t>
            </a:r>
            <a:endParaRPr lang="ja-JP" altLang="en-US" dirty="0" smtClean="0"/>
          </a:p>
        </p:txBody>
      </p:sp>
      <p:sp>
        <p:nvSpPr>
          <p:cNvPr id="46" name="コンテンツ プレースホルダ 45"/>
          <p:cNvSpPr>
            <a:spLocks noGrp="1"/>
          </p:cNvSpPr>
          <p:nvPr>
            <p:ph idx="1"/>
          </p:nvPr>
        </p:nvSpPr>
        <p:spPr/>
        <p:txBody>
          <a:bodyPr/>
          <a:lstStyle/>
          <a:p>
            <a:pPr>
              <a:buClr>
                <a:schemeClr val="tx1">
                  <a:lumMod val="50000"/>
                  <a:lumOff val="50000"/>
                </a:schemeClr>
              </a:buClr>
            </a:pPr>
            <a:r>
              <a:rPr kumimoji="1" lang="ja-JP" altLang="en-US" dirty="0" smtClean="0">
                <a:solidFill>
                  <a:schemeClr val="tx1">
                    <a:lumMod val="50000"/>
                    <a:lumOff val="50000"/>
                  </a:schemeClr>
                </a:solidFill>
              </a:rPr>
              <a:t>ディスクの話の残り</a:t>
            </a:r>
            <a:endParaRPr kumimoji="1" lang="en-US" altLang="ja-JP" dirty="0" smtClean="0">
              <a:solidFill>
                <a:schemeClr val="tx1">
                  <a:lumMod val="50000"/>
                  <a:lumOff val="50000"/>
                </a:schemeClr>
              </a:solidFill>
            </a:endParaRPr>
          </a:p>
          <a:p>
            <a:pPr>
              <a:buClr>
                <a:schemeClr val="tx1">
                  <a:lumMod val="50000"/>
                  <a:lumOff val="50000"/>
                </a:schemeClr>
              </a:buClr>
            </a:pPr>
            <a:r>
              <a:rPr lang="ja-JP" altLang="en-US" dirty="0" smtClean="0">
                <a:solidFill>
                  <a:schemeClr val="tx1">
                    <a:lumMod val="50000"/>
                    <a:lumOff val="50000"/>
                  </a:schemeClr>
                </a:solidFill>
              </a:rPr>
              <a:t>メモリとディスクの簡単なまとめ</a:t>
            </a:r>
            <a:endParaRPr kumimoji="1" lang="ja-JP" altLang="en-US" dirty="0" smtClean="0">
              <a:solidFill>
                <a:schemeClr val="tx1">
                  <a:lumMod val="50000"/>
                  <a:lumOff val="50000"/>
                </a:schemeClr>
              </a:solidFill>
            </a:endParaRPr>
          </a:p>
          <a:p>
            <a:r>
              <a:rPr lang="ja-JP" altLang="en-US" dirty="0" smtClean="0"/>
              <a:t>メモリマップド・ファイル</a:t>
            </a:r>
            <a:r>
              <a:rPr lang="en-US" altLang="ja-JP" dirty="0" smtClean="0"/>
              <a:t>(Mmap)</a:t>
            </a:r>
            <a:endParaRPr lang="ja-JP" altLang="en-US" dirty="0" smtClean="0"/>
          </a:p>
          <a:p>
            <a:pPr lvl="1">
              <a:buClr>
                <a:schemeClr val="tx1">
                  <a:lumMod val="50000"/>
                  <a:lumOff val="50000"/>
                </a:schemeClr>
              </a:buClr>
            </a:pPr>
            <a:r>
              <a:rPr lang="ja-JP" altLang="en-US" dirty="0" smtClean="0">
                <a:solidFill>
                  <a:schemeClr val="tx1">
                    <a:lumMod val="50000"/>
                    <a:lumOff val="50000"/>
                  </a:schemeClr>
                </a:solidFill>
              </a:rPr>
              <a:t>概要</a:t>
            </a:r>
          </a:p>
          <a:p>
            <a:pPr lvl="1">
              <a:buClr>
                <a:schemeClr val="tx1">
                  <a:lumMod val="50000"/>
                  <a:lumOff val="50000"/>
                </a:schemeClr>
              </a:buClr>
            </a:pPr>
            <a:r>
              <a:rPr lang="ja-JP" altLang="en-US" dirty="0" smtClean="0">
                <a:solidFill>
                  <a:schemeClr val="tx1">
                    <a:lumMod val="50000"/>
                    <a:lumOff val="50000"/>
                  </a:schemeClr>
                </a:solidFill>
              </a:rPr>
              <a:t>仕組み</a:t>
            </a:r>
          </a:p>
          <a:p>
            <a:pPr lvl="1"/>
            <a:r>
              <a:rPr lang="ja-JP" altLang="en-US" dirty="0" smtClean="0"/>
              <a:t>プライベートマッピングの最適化</a:t>
            </a:r>
          </a:p>
          <a:p>
            <a:pPr lvl="2"/>
            <a:r>
              <a:rPr lang="ja-JP" altLang="en-US" dirty="0" smtClean="0"/>
              <a:t>読み出し専用マッピング</a:t>
            </a:r>
            <a:endParaRPr lang="en-US" altLang="ja-JP" dirty="0" smtClean="0"/>
          </a:p>
          <a:p>
            <a:pPr lvl="2"/>
            <a:r>
              <a:rPr lang="en-US" altLang="ja-JP" dirty="0" smtClean="0"/>
              <a:t>Copy-on-write</a:t>
            </a:r>
            <a:r>
              <a:rPr lang="ja-JP" altLang="en-US" dirty="0" smtClean="0"/>
              <a:t>マッピング</a:t>
            </a:r>
          </a:p>
          <a:p>
            <a:pPr lvl="1">
              <a:buClr>
                <a:schemeClr val="tx1">
                  <a:lumMod val="50000"/>
                  <a:lumOff val="50000"/>
                </a:schemeClr>
              </a:buClr>
            </a:pPr>
            <a:r>
              <a:rPr lang="en-US" altLang="ja-JP" dirty="0" smtClean="0">
                <a:solidFill>
                  <a:schemeClr val="tx1">
                    <a:lumMod val="50000"/>
                    <a:lumOff val="50000"/>
                  </a:schemeClr>
                </a:solidFill>
              </a:rPr>
              <a:t>mmap</a:t>
            </a:r>
            <a:r>
              <a:rPr lang="ja-JP" altLang="en-US" dirty="0" smtClean="0">
                <a:solidFill>
                  <a:schemeClr val="tx1">
                    <a:lumMod val="50000"/>
                    <a:lumOff val="50000"/>
                  </a:schemeClr>
                </a:solidFill>
              </a:rPr>
              <a:t>の利用価値</a:t>
            </a:r>
            <a:endParaRPr lang="en-US" altLang="ja-JP" dirty="0" smtClean="0">
              <a:solidFill>
                <a:schemeClr val="tx1">
                  <a:lumMod val="50000"/>
                  <a:lumOff val="50000"/>
                </a:schemeClr>
              </a:solidFill>
            </a:endParaRPr>
          </a:p>
        </p:txBody>
      </p:sp>
      <p:sp>
        <p:nvSpPr>
          <p:cNvPr id="4" name="正方形/長方形 3"/>
          <p:cNvSpPr/>
          <p:nvPr/>
        </p:nvSpPr>
        <p:spPr>
          <a:xfrm>
            <a:off x="214282" y="3714752"/>
            <a:ext cx="7500990" cy="1500198"/>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コンテンツ プレースホルダ 116"/>
          <p:cNvSpPr>
            <a:spLocks noGrp="1"/>
          </p:cNvSpPr>
          <p:nvPr>
            <p:ph idx="1"/>
          </p:nvPr>
        </p:nvSpPr>
        <p:spPr>
          <a:xfrm>
            <a:off x="214282" y="1000108"/>
            <a:ext cx="8929718" cy="4857784"/>
          </a:xfrm>
        </p:spPr>
        <p:txBody>
          <a:bodyPr/>
          <a:lstStyle/>
          <a:p>
            <a:pPr eaLnBrk="1" hangingPunct="1"/>
            <a:r>
              <a:rPr lang="ja-JP" altLang="en-US" sz="2800" dirty="0" smtClean="0"/>
              <a:t>共有</a:t>
            </a:r>
            <a:r>
              <a:rPr lang="en-US" sz="2800" dirty="0" smtClean="0"/>
              <a:t>: </a:t>
            </a:r>
            <a:r>
              <a:rPr lang="ja-JP" altLang="en-US" sz="2800" dirty="0" smtClean="0"/>
              <a:t>全てのマッピングで物理メモリを共有</a:t>
            </a:r>
          </a:p>
          <a:p>
            <a:pPr rtl="0" eaLnBrk="1" fontAlgn="base" hangingPunct="1"/>
            <a:r>
              <a:rPr kumimoji="1" lang="ja-JP" altLang="en-US" sz="2800" dirty="0" smtClean="0">
                <a:solidFill>
                  <a:schemeClr val="tx1"/>
                </a:solidFill>
                <a:latin typeface="メイリオ" pitchFamily="50" charset="-128"/>
                <a:ea typeface="メイリオ" pitchFamily="50" charset="-128"/>
                <a:cs typeface="+mn-cs"/>
              </a:rPr>
              <a:t>プライベート</a:t>
            </a:r>
            <a:r>
              <a:rPr kumimoji="1" lang="en-US" sz="2800" dirty="0" smtClean="0">
                <a:solidFill>
                  <a:schemeClr val="tx1"/>
                </a:solidFill>
                <a:latin typeface="メイリオ" pitchFamily="50" charset="-128"/>
                <a:ea typeface="メイリオ" pitchFamily="50" charset="-128"/>
                <a:cs typeface="+mn-cs"/>
              </a:rPr>
              <a:t>: </a:t>
            </a:r>
            <a:r>
              <a:rPr kumimoji="1" lang="ja-JP" altLang="en-US" sz="2800" dirty="0" smtClean="0">
                <a:solidFill>
                  <a:schemeClr val="tx1"/>
                </a:solidFill>
                <a:latin typeface="メイリオ" pitchFamily="50" charset="-128"/>
                <a:ea typeface="メイリオ" pitchFamily="50" charset="-128"/>
                <a:cs typeface="+mn-cs"/>
              </a:rPr>
              <a:t>マッピングの数だけ物理メモリを消費</a:t>
            </a:r>
            <a:endParaRPr lang="ja-JP" altLang="en-US" sz="2800" dirty="0" smtClean="0"/>
          </a:p>
          <a:p>
            <a:pPr lvl="1" eaLnBrk="1" hangingPunct="1"/>
            <a:r>
              <a:rPr kumimoji="1" lang="ja-JP" altLang="en-US" sz="2400" dirty="0" smtClean="0">
                <a:solidFill>
                  <a:schemeClr val="tx1"/>
                </a:solidFill>
                <a:latin typeface="メイリオ" pitchFamily="50" charset="-128"/>
                <a:ea typeface="メイリオ" pitchFamily="50" charset="-128"/>
                <a:cs typeface="+mn-cs"/>
              </a:rPr>
              <a:t>プライベートマッピングは</a:t>
            </a:r>
            <a:r>
              <a:rPr kumimoji="1" lang="en-US" altLang="ja-JP" sz="2400" dirty="0" smtClean="0">
                <a:solidFill>
                  <a:schemeClr val="tx1"/>
                </a:solidFill>
                <a:latin typeface="メイリオ" pitchFamily="50" charset="-128"/>
                <a:ea typeface="メイリオ" pitchFamily="50" charset="-128"/>
                <a:cs typeface="+mn-cs"/>
              </a:rPr>
              <a:t>(</a:t>
            </a:r>
            <a:r>
              <a:rPr kumimoji="1" lang="ja-JP" altLang="en-US" sz="2400" dirty="0" smtClean="0">
                <a:solidFill>
                  <a:schemeClr val="tx1"/>
                </a:solidFill>
                <a:latin typeface="メイリオ" pitchFamily="50" charset="-128"/>
                <a:ea typeface="メイリオ" pitchFamily="50" charset="-128"/>
                <a:cs typeface="+mn-cs"/>
              </a:rPr>
              <a:t>そのままだと</a:t>
            </a:r>
            <a:r>
              <a:rPr kumimoji="1" lang="en-US" altLang="ja-JP" sz="2400" dirty="0" smtClean="0">
                <a:solidFill>
                  <a:schemeClr val="tx1"/>
                </a:solidFill>
                <a:latin typeface="メイリオ" pitchFamily="50" charset="-128"/>
                <a:ea typeface="メイリオ" pitchFamily="50" charset="-128"/>
                <a:cs typeface="+mn-cs"/>
              </a:rPr>
              <a:t>)</a:t>
            </a:r>
            <a:r>
              <a:rPr kumimoji="1" lang="ja-JP" altLang="en-US" sz="2400" dirty="0" smtClean="0">
                <a:solidFill>
                  <a:schemeClr val="tx1"/>
                </a:solidFill>
                <a:latin typeface="メイリオ" pitchFamily="50" charset="-128"/>
                <a:ea typeface="メイリオ" pitchFamily="50" charset="-128"/>
                <a:cs typeface="+mn-cs"/>
              </a:rPr>
              <a:t>共有マッピングに比べて物理メモリの利用効率が悪い</a:t>
            </a:r>
            <a:endParaRPr lang="ja-JP" altLang="en-US" sz="2400" dirty="0" smtClean="0"/>
          </a:p>
          <a:p>
            <a:endParaRPr kumimoji="1" lang="ja-JP" altLang="en-US" sz="2800" dirty="0"/>
          </a:p>
        </p:txBody>
      </p:sp>
      <p:sp>
        <p:nvSpPr>
          <p:cNvPr id="80" name="角丸四角形 79"/>
          <p:cNvSpPr/>
          <p:nvPr/>
        </p:nvSpPr>
        <p:spPr>
          <a:xfrm>
            <a:off x="4572000" y="2857496"/>
            <a:ext cx="4429095" cy="3214710"/>
          </a:xfrm>
          <a:prstGeom prst="roundRect">
            <a:avLst>
              <a:gd name="adj" fmla="val 5441"/>
            </a:avLst>
          </a:prstGeom>
          <a:solidFill>
            <a:schemeClr val="bg1"/>
          </a:solidFill>
          <a:ln w="19050">
            <a:noFill/>
          </a:ln>
          <a:effectLst>
            <a:glow rad="101600">
              <a:srgbClr val="0070C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9" name="角丸四角形 78"/>
          <p:cNvSpPr/>
          <p:nvPr/>
        </p:nvSpPr>
        <p:spPr>
          <a:xfrm>
            <a:off x="142844" y="2857496"/>
            <a:ext cx="4286280" cy="3143272"/>
          </a:xfrm>
          <a:prstGeom prst="roundRect">
            <a:avLst>
              <a:gd name="adj" fmla="val 6251"/>
            </a:avLst>
          </a:prstGeom>
          <a:solidFill>
            <a:schemeClr val="bg1"/>
          </a:solidFill>
          <a:ln w="38100">
            <a:noFill/>
          </a:ln>
          <a:effectLst>
            <a:glow rad="101600">
              <a:srgbClr val="FF33CC">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0" name="正方形/長方形 59"/>
          <p:cNvSpPr/>
          <p:nvPr/>
        </p:nvSpPr>
        <p:spPr>
          <a:xfrm>
            <a:off x="1595604" y="3500438"/>
            <a:ext cx="1214446" cy="2196718"/>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34" name="Rectangle 2"/>
          <p:cNvSpPr>
            <a:spLocks noGrp="1" noChangeArrowheads="1"/>
          </p:cNvSpPr>
          <p:nvPr>
            <p:ph type="title"/>
          </p:nvPr>
        </p:nvSpPr>
        <p:spPr/>
        <p:txBody>
          <a:bodyPr/>
          <a:lstStyle/>
          <a:p>
            <a:pPr eaLnBrk="1" hangingPunct="1"/>
            <a:r>
              <a:rPr lang="ja-JP" altLang="en-US" sz="3600" dirty="0" smtClean="0"/>
              <a:t>プライベート</a:t>
            </a:r>
            <a:r>
              <a:rPr lang="en-US" altLang="ja-JP" sz="3600" dirty="0" smtClean="0"/>
              <a:t>/</a:t>
            </a:r>
            <a:r>
              <a:rPr lang="ja-JP" altLang="en-US" sz="3600" dirty="0" smtClean="0"/>
              <a:t>共有マッピングの違い</a:t>
            </a:r>
            <a:endParaRPr lang="en-US" altLang="ja-JP" sz="3600" dirty="0" smtClean="0"/>
          </a:p>
        </p:txBody>
      </p:sp>
      <p:sp>
        <p:nvSpPr>
          <p:cNvPr id="53" name="テキスト ボックス 52"/>
          <p:cNvSpPr txBox="1"/>
          <p:nvPr/>
        </p:nvSpPr>
        <p:spPr>
          <a:xfrm>
            <a:off x="1518660" y="3500438"/>
            <a:ext cx="1338828"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物理メモリ</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grpSp>
        <p:nvGrpSpPr>
          <p:cNvPr id="55" name="グループ化 153"/>
          <p:cNvGrpSpPr/>
          <p:nvPr/>
        </p:nvGrpSpPr>
        <p:grpSpPr>
          <a:xfrm>
            <a:off x="309753" y="4286256"/>
            <a:ext cx="1000099" cy="666733"/>
            <a:chOff x="2285984" y="5143517"/>
            <a:chExt cx="642936" cy="428624"/>
          </a:xfrm>
          <a:effectLst>
            <a:outerShdw blurRad="50800" dist="38100" dir="2700000" algn="tl" rotWithShape="0">
              <a:prstClr val="black">
                <a:alpha val="40000"/>
              </a:prstClr>
            </a:outerShdw>
          </a:effectLst>
        </p:grpSpPr>
        <p:sp>
          <p:nvSpPr>
            <p:cNvPr id="56" name="正方形/長方形 55"/>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57" name="円/楕円 56"/>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58" name="フローチャート : 書類 57"/>
          <p:cNvSpPr/>
          <p:nvPr/>
        </p:nvSpPr>
        <p:spPr>
          <a:xfrm>
            <a:off x="381190" y="4143380"/>
            <a:ext cx="714348" cy="42862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file</a:t>
            </a:r>
            <a:endParaRPr lang="ja-JP" altLang="en-US" sz="1800" b="1" dirty="0">
              <a:latin typeface="Century Gothic" pitchFamily="34" charset="0"/>
            </a:endParaRPr>
          </a:p>
        </p:txBody>
      </p:sp>
      <p:sp>
        <p:nvSpPr>
          <p:cNvPr id="61" name="正方形/長方形 60"/>
          <p:cNvSpPr/>
          <p:nvPr/>
        </p:nvSpPr>
        <p:spPr>
          <a:xfrm>
            <a:off x="1667042" y="4214818"/>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3114805" y="5000637"/>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3" name="テキスト ボックス 72"/>
          <p:cNvSpPr txBox="1"/>
          <p:nvPr/>
        </p:nvSpPr>
        <p:spPr>
          <a:xfrm>
            <a:off x="3024364" y="5029215"/>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C</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74" name="正方形/長方形 73"/>
          <p:cNvSpPr/>
          <p:nvPr/>
        </p:nvSpPr>
        <p:spPr>
          <a:xfrm>
            <a:off x="3171701" y="5572140"/>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44044" name="Line 13"/>
          <p:cNvSpPr>
            <a:spLocks noChangeShapeType="1"/>
          </p:cNvSpPr>
          <p:nvPr/>
        </p:nvSpPr>
        <p:spPr bwMode="auto">
          <a:xfrm flipV="1">
            <a:off x="2667175" y="3500437"/>
            <a:ext cx="476065" cy="696932"/>
          </a:xfrm>
          <a:prstGeom prst="line">
            <a:avLst/>
          </a:prstGeom>
          <a:noFill/>
          <a:ln w="38100">
            <a:solidFill>
              <a:srgbClr val="FFC000"/>
            </a:solidFill>
            <a:prstDash val="sysDash"/>
            <a:round/>
            <a:headEnd/>
            <a:tailEnd/>
          </a:ln>
        </p:spPr>
        <p:txBody>
          <a:bodyPr/>
          <a:lstStyle/>
          <a:p>
            <a:endParaRPr lang="ja-JP" altLang="en-US"/>
          </a:p>
        </p:txBody>
      </p:sp>
      <p:sp>
        <p:nvSpPr>
          <p:cNvPr id="44045" name="Line 14"/>
          <p:cNvSpPr>
            <a:spLocks noChangeShapeType="1"/>
          </p:cNvSpPr>
          <p:nvPr/>
        </p:nvSpPr>
        <p:spPr bwMode="auto">
          <a:xfrm flipV="1">
            <a:off x="2667175" y="3786190"/>
            <a:ext cx="476065" cy="700106"/>
          </a:xfrm>
          <a:prstGeom prst="line">
            <a:avLst/>
          </a:prstGeom>
          <a:noFill/>
          <a:ln w="38100">
            <a:solidFill>
              <a:srgbClr val="FFC000"/>
            </a:solidFill>
            <a:prstDash val="sysDash"/>
            <a:round/>
            <a:headEnd/>
            <a:tailEnd/>
          </a:ln>
        </p:spPr>
        <p:txBody>
          <a:bodyPr/>
          <a:lstStyle/>
          <a:p>
            <a:endParaRPr lang="ja-JP" altLang="en-US"/>
          </a:p>
        </p:txBody>
      </p:sp>
      <p:sp>
        <p:nvSpPr>
          <p:cNvPr id="44046" name="Line 15"/>
          <p:cNvSpPr>
            <a:spLocks noChangeShapeType="1"/>
          </p:cNvSpPr>
          <p:nvPr/>
        </p:nvSpPr>
        <p:spPr bwMode="auto">
          <a:xfrm>
            <a:off x="2667175" y="4197371"/>
            <a:ext cx="517513" cy="88885"/>
          </a:xfrm>
          <a:prstGeom prst="line">
            <a:avLst/>
          </a:prstGeom>
          <a:noFill/>
          <a:ln w="38100">
            <a:solidFill>
              <a:srgbClr val="800000"/>
            </a:solidFill>
            <a:prstDash val="sysDash"/>
            <a:round/>
            <a:headEnd/>
            <a:tailEnd/>
          </a:ln>
        </p:spPr>
        <p:txBody>
          <a:bodyPr/>
          <a:lstStyle/>
          <a:p>
            <a:endParaRPr lang="ja-JP" altLang="en-US"/>
          </a:p>
        </p:txBody>
      </p:sp>
      <p:sp>
        <p:nvSpPr>
          <p:cNvPr id="44047" name="Line 16"/>
          <p:cNvSpPr>
            <a:spLocks noChangeShapeType="1"/>
          </p:cNvSpPr>
          <p:nvPr/>
        </p:nvSpPr>
        <p:spPr bwMode="auto">
          <a:xfrm>
            <a:off x="2667174" y="4484708"/>
            <a:ext cx="517513" cy="87300"/>
          </a:xfrm>
          <a:prstGeom prst="line">
            <a:avLst/>
          </a:prstGeom>
          <a:noFill/>
          <a:ln w="38100">
            <a:solidFill>
              <a:srgbClr val="800000"/>
            </a:solidFill>
            <a:prstDash val="sysDash"/>
            <a:round/>
            <a:headEnd/>
            <a:tailEnd/>
          </a:ln>
        </p:spPr>
        <p:txBody>
          <a:bodyPr/>
          <a:lstStyle/>
          <a:p>
            <a:endParaRPr lang="ja-JP" altLang="en-US"/>
          </a:p>
        </p:txBody>
      </p:sp>
      <p:sp>
        <p:nvSpPr>
          <p:cNvPr id="44048" name="Line 17"/>
          <p:cNvSpPr>
            <a:spLocks noChangeShapeType="1"/>
          </p:cNvSpPr>
          <p:nvPr/>
        </p:nvSpPr>
        <p:spPr bwMode="auto">
          <a:xfrm>
            <a:off x="2667174" y="4486296"/>
            <a:ext cx="476066" cy="1371596"/>
          </a:xfrm>
          <a:prstGeom prst="line">
            <a:avLst/>
          </a:prstGeom>
          <a:noFill/>
          <a:ln w="38100">
            <a:solidFill>
              <a:srgbClr val="002060"/>
            </a:solidFill>
            <a:prstDash val="sysDash"/>
            <a:round/>
            <a:headEnd/>
            <a:tailEnd/>
          </a:ln>
        </p:spPr>
        <p:txBody>
          <a:bodyPr/>
          <a:lstStyle/>
          <a:p>
            <a:endParaRPr lang="ja-JP" altLang="en-US"/>
          </a:p>
        </p:txBody>
      </p:sp>
      <p:sp>
        <p:nvSpPr>
          <p:cNvPr id="44049" name="Line 18"/>
          <p:cNvSpPr>
            <a:spLocks noChangeShapeType="1"/>
          </p:cNvSpPr>
          <p:nvPr/>
        </p:nvSpPr>
        <p:spPr bwMode="auto">
          <a:xfrm>
            <a:off x="2667174" y="4197371"/>
            <a:ext cx="517513" cy="1517645"/>
          </a:xfrm>
          <a:prstGeom prst="line">
            <a:avLst/>
          </a:prstGeom>
          <a:noFill/>
          <a:ln w="38100">
            <a:solidFill>
              <a:srgbClr val="002060"/>
            </a:solidFill>
            <a:prstDash val="sysDash"/>
            <a:round/>
            <a:headEnd/>
            <a:tailEnd/>
          </a:ln>
        </p:spPr>
        <p:txBody>
          <a:bodyPr/>
          <a:lstStyle/>
          <a:p>
            <a:endParaRPr lang="ja-JP" altLang="en-US"/>
          </a:p>
        </p:txBody>
      </p:sp>
      <p:sp>
        <p:nvSpPr>
          <p:cNvPr id="81" name="テキスト ボックス 80"/>
          <p:cNvSpPr txBox="1"/>
          <p:nvPr/>
        </p:nvSpPr>
        <p:spPr>
          <a:xfrm>
            <a:off x="142844" y="2857496"/>
            <a:ext cx="1980029" cy="400110"/>
          </a:xfrm>
          <a:prstGeom prst="rect">
            <a:avLst/>
          </a:prstGeom>
          <a:noFill/>
        </p:spPr>
        <p:txBody>
          <a:bodyPr wrap="none" rtlCol="0">
            <a:spAutoFit/>
          </a:bodyPr>
          <a:lstStyle/>
          <a:p>
            <a:r>
              <a:rPr kumimoji="1" lang="ja-JP" altLang="en-US" sz="2000" b="1" dirty="0" smtClean="0">
                <a:solidFill>
                  <a:srgbClr val="C00000"/>
                </a:solidFill>
                <a:latin typeface="メイリオ" pitchFamily="50" charset="-128"/>
                <a:ea typeface="メイリオ" pitchFamily="50" charset="-128"/>
              </a:rPr>
              <a:t>共有マッピング</a:t>
            </a:r>
            <a:endParaRPr kumimoji="1" lang="ja-JP" altLang="en-US" sz="2000" b="1" dirty="0">
              <a:solidFill>
                <a:srgbClr val="C00000"/>
              </a:solidFill>
              <a:latin typeface="メイリオ" pitchFamily="50" charset="-128"/>
              <a:ea typeface="メイリオ" pitchFamily="50" charset="-128"/>
            </a:endParaRPr>
          </a:p>
        </p:txBody>
      </p:sp>
      <p:sp>
        <p:nvSpPr>
          <p:cNvPr id="82" name="テキスト ボックス 81"/>
          <p:cNvSpPr txBox="1"/>
          <p:nvPr/>
        </p:nvSpPr>
        <p:spPr>
          <a:xfrm>
            <a:off x="4572000" y="2857496"/>
            <a:ext cx="3005951" cy="400110"/>
          </a:xfrm>
          <a:prstGeom prst="rect">
            <a:avLst/>
          </a:prstGeom>
          <a:noFill/>
        </p:spPr>
        <p:txBody>
          <a:bodyPr wrap="none" rtlCol="0">
            <a:spAutoFit/>
          </a:bodyPr>
          <a:lstStyle/>
          <a:p>
            <a:r>
              <a:rPr kumimoji="1" lang="ja-JP" altLang="en-US" sz="2000" b="1" dirty="0" smtClean="0">
                <a:solidFill>
                  <a:schemeClr val="tx2">
                    <a:lumMod val="60000"/>
                    <a:lumOff val="40000"/>
                  </a:schemeClr>
                </a:solidFill>
                <a:latin typeface="メイリオ" pitchFamily="50" charset="-128"/>
                <a:ea typeface="メイリオ" pitchFamily="50" charset="-128"/>
              </a:rPr>
              <a:t>プライベートマッピング</a:t>
            </a:r>
            <a:endParaRPr kumimoji="1" lang="ja-JP" altLang="en-US" sz="2000" b="1" dirty="0">
              <a:solidFill>
                <a:schemeClr val="tx2">
                  <a:lumMod val="60000"/>
                  <a:lumOff val="40000"/>
                </a:schemeClr>
              </a:solidFill>
              <a:latin typeface="メイリオ" pitchFamily="50" charset="-128"/>
              <a:ea typeface="メイリオ" pitchFamily="50" charset="-128"/>
            </a:endParaRPr>
          </a:p>
        </p:txBody>
      </p:sp>
      <p:sp>
        <p:nvSpPr>
          <p:cNvPr id="84" name="Line 14"/>
          <p:cNvSpPr>
            <a:spLocks noChangeShapeType="1"/>
          </p:cNvSpPr>
          <p:nvPr/>
        </p:nvSpPr>
        <p:spPr bwMode="auto">
          <a:xfrm>
            <a:off x="1095538" y="4143379"/>
            <a:ext cx="571504" cy="71438"/>
          </a:xfrm>
          <a:prstGeom prst="line">
            <a:avLst/>
          </a:prstGeom>
          <a:noFill/>
          <a:ln w="38100">
            <a:solidFill>
              <a:srgbClr val="FFC000"/>
            </a:solidFill>
            <a:prstDash val="sysDash"/>
            <a:round/>
            <a:headEnd/>
            <a:tailEnd/>
          </a:ln>
        </p:spPr>
        <p:txBody>
          <a:bodyPr/>
          <a:lstStyle/>
          <a:p>
            <a:endParaRPr lang="ja-JP" altLang="en-US"/>
          </a:p>
        </p:txBody>
      </p:sp>
      <p:sp>
        <p:nvSpPr>
          <p:cNvPr id="85" name="Line 14"/>
          <p:cNvSpPr>
            <a:spLocks noChangeShapeType="1"/>
          </p:cNvSpPr>
          <p:nvPr/>
        </p:nvSpPr>
        <p:spPr bwMode="auto">
          <a:xfrm>
            <a:off x="1095538" y="4429132"/>
            <a:ext cx="571504" cy="71438"/>
          </a:xfrm>
          <a:prstGeom prst="line">
            <a:avLst/>
          </a:prstGeom>
          <a:noFill/>
          <a:ln w="38100">
            <a:solidFill>
              <a:srgbClr val="FFC000"/>
            </a:solidFill>
            <a:prstDash val="sysDash"/>
            <a:round/>
            <a:headEnd/>
            <a:tailEnd/>
          </a:ln>
        </p:spPr>
        <p:txBody>
          <a:bodyPr/>
          <a:lstStyle/>
          <a:p>
            <a:endParaRPr lang="ja-JP" altLang="en-US"/>
          </a:p>
        </p:txBody>
      </p:sp>
      <p:sp>
        <p:nvSpPr>
          <p:cNvPr id="111" name="正方形/長方形 110"/>
          <p:cNvSpPr/>
          <p:nvPr/>
        </p:nvSpPr>
        <p:spPr>
          <a:xfrm>
            <a:off x="3114805" y="4000505"/>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 name="テキスト ボックス 111"/>
          <p:cNvSpPr txBox="1"/>
          <p:nvPr/>
        </p:nvSpPr>
        <p:spPr>
          <a:xfrm>
            <a:off x="3024364" y="4029083"/>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B</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13" name="正方形/長方形 112"/>
          <p:cNvSpPr/>
          <p:nvPr/>
        </p:nvSpPr>
        <p:spPr>
          <a:xfrm>
            <a:off x="3171701" y="4572008"/>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14" name="正方形/長方形 113"/>
          <p:cNvSpPr/>
          <p:nvPr/>
        </p:nvSpPr>
        <p:spPr>
          <a:xfrm>
            <a:off x="3114805" y="3000372"/>
            <a:ext cx="1124005" cy="857256"/>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5" name="テキスト ボックス 114"/>
          <p:cNvSpPr txBox="1"/>
          <p:nvPr/>
        </p:nvSpPr>
        <p:spPr>
          <a:xfrm>
            <a:off x="3024364" y="3000372"/>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A</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16" name="正方形/長方形 115"/>
          <p:cNvSpPr/>
          <p:nvPr/>
        </p:nvSpPr>
        <p:spPr>
          <a:xfrm>
            <a:off x="3171701" y="3500438"/>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18" name="正方形/長方形 117"/>
          <p:cNvSpPr/>
          <p:nvPr/>
        </p:nvSpPr>
        <p:spPr>
          <a:xfrm>
            <a:off x="6096198" y="3500438"/>
            <a:ext cx="1214446" cy="2196718"/>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9" name="テキスト ボックス 118"/>
          <p:cNvSpPr txBox="1"/>
          <p:nvPr/>
        </p:nvSpPr>
        <p:spPr>
          <a:xfrm>
            <a:off x="6019254" y="3500438"/>
            <a:ext cx="1338828"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物理メモリ</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grpSp>
        <p:nvGrpSpPr>
          <p:cNvPr id="120" name="グループ化 153"/>
          <p:cNvGrpSpPr/>
          <p:nvPr/>
        </p:nvGrpSpPr>
        <p:grpSpPr>
          <a:xfrm>
            <a:off x="4810347" y="4286256"/>
            <a:ext cx="1000099" cy="666733"/>
            <a:chOff x="2285984" y="5143517"/>
            <a:chExt cx="642936" cy="428624"/>
          </a:xfrm>
          <a:effectLst>
            <a:outerShdw blurRad="50800" dist="38100" dir="2700000" algn="tl" rotWithShape="0">
              <a:prstClr val="black">
                <a:alpha val="40000"/>
              </a:prstClr>
            </a:outerShdw>
          </a:effectLst>
        </p:grpSpPr>
        <p:sp>
          <p:nvSpPr>
            <p:cNvPr id="121" name="正方形/長方形 120"/>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22" name="円/楕円 121"/>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23" name="フローチャート : 書類 122"/>
          <p:cNvSpPr/>
          <p:nvPr/>
        </p:nvSpPr>
        <p:spPr>
          <a:xfrm>
            <a:off x="4881784" y="4143380"/>
            <a:ext cx="714348" cy="42862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file</a:t>
            </a:r>
            <a:endParaRPr lang="ja-JP" altLang="en-US" sz="1800" b="1" dirty="0">
              <a:latin typeface="Century Gothic" pitchFamily="34" charset="0"/>
            </a:endParaRPr>
          </a:p>
        </p:txBody>
      </p:sp>
      <p:sp>
        <p:nvSpPr>
          <p:cNvPr id="125" name="正方形/長方形 124"/>
          <p:cNvSpPr/>
          <p:nvPr/>
        </p:nvSpPr>
        <p:spPr>
          <a:xfrm>
            <a:off x="7615399" y="5000637"/>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6" name="テキスト ボックス 125"/>
          <p:cNvSpPr txBox="1"/>
          <p:nvPr/>
        </p:nvSpPr>
        <p:spPr>
          <a:xfrm>
            <a:off x="7524958" y="5029215"/>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C</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27" name="正方形/長方形 126"/>
          <p:cNvSpPr/>
          <p:nvPr/>
        </p:nvSpPr>
        <p:spPr>
          <a:xfrm>
            <a:off x="7672295" y="5572140"/>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36" name="正方形/長方形 135"/>
          <p:cNvSpPr/>
          <p:nvPr/>
        </p:nvSpPr>
        <p:spPr>
          <a:xfrm>
            <a:off x="7615399" y="4000505"/>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7" name="テキスト ボックス 136"/>
          <p:cNvSpPr txBox="1"/>
          <p:nvPr/>
        </p:nvSpPr>
        <p:spPr>
          <a:xfrm>
            <a:off x="7524958" y="4029083"/>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B</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38" name="正方形/長方形 137"/>
          <p:cNvSpPr/>
          <p:nvPr/>
        </p:nvSpPr>
        <p:spPr>
          <a:xfrm>
            <a:off x="7672295" y="4572008"/>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39" name="正方形/長方形 138"/>
          <p:cNvSpPr/>
          <p:nvPr/>
        </p:nvSpPr>
        <p:spPr>
          <a:xfrm>
            <a:off x="7615399" y="3000372"/>
            <a:ext cx="1124005" cy="857256"/>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0" name="テキスト ボックス 139"/>
          <p:cNvSpPr txBox="1"/>
          <p:nvPr/>
        </p:nvSpPr>
        <p:spPr>
          <a:xfrm>
            <a:off x="7524958" y="3000372"/>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A</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41" name="正方形/長方形 140"/>
          <p:cNvSpPr/>
          <p:nvPr/>
        </p:nvSpPr>
        <p:spPr>
          <a:xfrm>
            <a:off x="7672295" y="3500438"/>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43" name="正方形/長方形 142"/>
          <p:cNvSpPr/>
          <p:nvPr/>
        </p:nvSpPr>
        <p:spPr>
          <a:xfrm>
            <a:off x="6143636" y="3857628"/>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4" name="正方形/長方形 143"/>
          <p:cNvSpPr/>
          <p:nvPr/>
        </p:nvSpPr>
        <p:spPr>
          <a:xfrm>
            <a:off x="6143636" y="4321975"/>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5" name="正方形/長方形 144"/>
          <p:cNvSpPr/>
          <p:nvPr/>
        </p:nvSpPr>
        <p:spPr>
          <a:xfrm>
            <a:off x="6143636" y="4822041"/>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6" name="Line 13"/>
          <p:cNvSpPr>
            <a:spLocks noChangeShapeType="1"/>
          </p:cNvSpPr>
          <p:nvPr/>
        </p:nvSpPr>
        <p:spPr bwMode="auto">
          <a:xfrm flipV="1">
            <a:off x="5643571" y="3857628"/>
            <a:ext cx="500065" cy="339742"/>
          </a:xfrm>
          <a:prstGeom prst="line">
            <a:avLst/>
          </a:prstGeom>
          <a:noFill/>
          <a:ln w="38100">
            <a:solidFill>
              <a:srgbClr val="FFC000"/>
            </a:solidFill>
            <a:prstDash val="sysDash"/>
            <a:round/>
            <a:headEnd/>
            <a:tailEnd/>
          </a:ln>
        </p:spPr>
        <p:txBody>
          <a:bodyPr/>
          <a:lstStyle/>
          <a:p>
            <a:endParaRPr lang="ja-JP" altLang="en-US"/>
          </a:p>
        </p:txBody>
      </p:sp>
      <p:sp>
        <p:nvSpPr>
          <p:cNvPr id="147" name="Line 14"/>
          <p:cNvSpPr>
            <a:spLocks noChangeShapeType="1"/>
          </p:cNvSpPr>
          <p:nvPr/>
        </p:nvSpPr>
        <p:spPr bwMode="auto">
          <a:xfrm flipV="1">
            <a:off x="5643571" y="4143379"/>
            <a:ext cx="500065" cy="342917"/>
          </a:xfrm>
          <a:prstGeom prst="line">
            <a:avLst/>
          </a:prstGeom>
          <a:noFill/>
          <a:ln w="38100">
            <a:solidFill>
              <a:srgbClr val="FFC000"/>
            </a:solidFill>
            <a:prstDash val="sysDash"/>
            <a:round/>
            <a:headEnd/>
            <a:tailEnd/>
          </a:ln>
        </p:spPr>
        <p:txBody>
          <a:bodyPr/>
          <a:lstStyle/>
          <a:p>
            <a:endParaRPr lang="ja-JP" altLang="en-US"/>
          </a:p>
        </p:txBody>
      </p:sp>
      <p:sp>
        <p:nvSpPr>
          <p:cNvPr id="148" name="Line 15"/>
          <p:cNvSpPr>
            <a:spLocks noChangeShapeType="1"/>
          </p:cNvSpPr>
          <p:nvPr/>
        </p:nvSpPr>
        <p:spPr bwMode="auto">
          <a:xfrm>
            <a:off x="5643571" y="4197372"/>
            <a:ext cx="517513" cy="88885"/>
          </a:xfrm>
          <a:prstGeom prst="line">
            <a:avLst/>
          </a:prstGeom>
          <a:noFill/>
          <a:ln w="38100">
            <a:solidFill>
              <a:srgbClr val="800000"/>
            </a:solidFill>
            <a:prstDash val="sysDash"/>
            <a:round/>
            <a:headEnd/>
            <a:tailEnd/>
          </a:ln>
        </p:spPr>
        <p:txBody>
          <a:bodyPr/>
          <a:lstStyle/>
          <a:p>
            <a:endParaRPr lang="ja-JP" altLang="en-US"/>
          </a:p>
        </p:txBody>
      </p:sp>
      <p:sp>
        <p:nvSpPr>
          <p:cNvPr id="149" name="Line 16"/>
          <p:cNvSpPr>
            <a:spLocks noChangeShapeType="1"/>
          </p:cNvSpPr>
          <p:nvPr/>
        </p:nvSpPr>
        <p:spPr bwMode="auto">
          <a:xfrm>
            <a:off x="5643570" y="4484709"/>
            <a:ext cx="517513" cy="87300"/>
          </a:xfrm>
          <a:prstGeom prst="line">
            <a:avLst/>
          </a:prstGeom>
          <a:noFill/>
          <a:ln w="38100">
            <a:solidFill>
              <a:srgbClr val="800000"/>
            </a:solidFill>
            <a:prstDash val="sysDash"/>
            <a:round/>
            <a:headEnd/>
            <a:tailEnd/>
          </a:ln>
        </p:spPr>
        <p:txBody>
          <a:bodyPr/>
          <a:lstStyle/>
          <a:p>
            <a:endParaRPr lang="ja-JP" altLang="en-US"/>
          </a:p>
        </p:txBody>
      </p:sp>
      <p:sp>
        <p:nvSpPr>
          <p:cNvPr id="150" name="Line 17"/>
          <p:cNvSpPr>
            <a:spLocks noChangeShapeType="1"/>
          </p:cNvSpPr>
          <p:nvPr/>
        </p:nvSpPr>
        <p:spPr bwMode="auto">
          <a:xfrm>
            <a:off x="5643570" y="4486297"/>
            <a:ext cx="500066" cy="657215"/>
          </a:xfrm>
          <a:prstGeom prst="line">
            <a:avLst/>
          </a:prstGeom>
          <a:noFill/>
          <a:ln w="38100">
            <a:solidFill>
              <a:srgbClr val="002060"/>
            </a:solidFill>
            <a:prstDash val="sysDash"/>
            <a:round/>
            <a:headEnd/>
            <a:tailEnd/>
          </a:ln>
        </p:spPr>
        <p:txBody>
          <a:bodyPr/>
          <a:lstStyle/>
          <a:p>
            <a:endParaRPr lang="ja-JP" altLang="en-US"/>
          </a:p>
        </p:txBody>
      </p:sp>
      <p:sp>
        <p:nvSpPr>
          <p:cNvPr id="151" name="Line 18"/>
          <p:cNvSpPr>
            <a:spLocks noChangeShapeType="1"/>
          </p:cNvSpPr>
          <p:nvPr/>
        </p:nvSpPr>
        <p:spPr bwMode="auto">
          <a:xfrm>
            <a:off x="5643571" y="4197373"/>
            <a:ext cx="500066" cy="660388"/>
          </a:xfrm>
          <a:prstGeom prst="line">
            <a:avLst/>
          </a:prstGeom>
          <a:noFill/>
          <a:ln w="38100">
            <a:solidFill>
              <a:srgbClr val="002060"/>
            </a:solidFill>
            <a:prstDash val="sysDash"/>
            <a:round/>
            <a:headEnd/>
            <a:tailEnd/>
          </a:ln>
        </p:spPr>
        <p:txBody>
          <a:bodyPr/>
          <a:lstStyle/>
          <a:p>
            <a:endParaRPr lang="ja-JP" altLang="en-US"/>
          </a:p>
        </p:txBody>
      </p:sp>
      <p:sp>
        <p:nvSpPr>
          <p:cNvPr id="154" name="Line 13"/>
          <p:cNvSpPr>
            <a:spLocks noChangeShapeType="1"/>
          </p:cNvSpPr>
          <p:nvPr/>
        </p:nvSpPr>
        <p:spPr bwMode="auto">
          <a:xfrm flipV="1">
            <a:off x="7215207" y="3517886"/>
            <a:ext cx="500065" cy="339742"/>
          </a:xfrm>
          <a:prstGeom prst="line">
            <a:avLst/>
          </a:prstGeom>
          <a:noFill/>
          <a:ln w="38100">
            <a:solidFill>
              <a:srgbClr val="FFC000"/>
            </a:solidFill>
            <a:prstDash val="sysDash"/>
            <a:round/>
            <a:headEnd/>
            <a:tailEnd/>
          </a:ln>
        </p:spPr>
        <p:txBody>
          <a:bodyPr/>
          <a:lstStyle/>
          <a:p>
            <a:endParaRPr lang="ja-JP" altLang="en-US"/>
          </a:p>
        </p:txBody>
      </p:sp>
      <p:sp>
        <p:nvSpPr>
          <p:cNvPr id="155" name="Line 13"/>
          <p:cNvSpPr>
            <a:spLocks noChangeShapeType="1"/>
          </p:cNvSpPr>
          <p:nvPr/>
        </p:nvSpPr>
        <p:spPr bwMode="auto">
          <a:xfrm flipV="1">
            <a:off x="7215206" y="3786190"/>
            <a:ext cx="500065" cy="357190"/>
          </a:xfrm>
          <a:prstGeom prst="line">
            <a:avLst/>
          </a:prstGeom>
          <a:noFill/>
          <a:ln w="38100">
            <a:solidFill>
              <a:srgbClr val="FFC000"/>
            </a:solidFill>
            <a:prstDash val="sysDash"/>
            <a:round/>
            <a:headEnd/>
            <a:tailEnd/>
          </a:ln>
        </p:spPr>
        <p:txBody>
          <a:bodyPr/>
          <a:lstStyle/>
          <a:p>
            <a:endParaRPr lang="ja-JP" altLang="en-US"/>
          </a:p>
        </p:txBody>
      </p:sp>
      <p:sp>
        <p:nvSpPr>
          <p:cNvPr id="156" name="Line 13"/>
          <p:cNvSpPr>
            <a:spLocks noChangeShapeType="1"/>
          </p:cNvSpPr>
          <p:nvPr/>
        </p:nvSpPr>
        <p:spPr bwMode="auto">
          <a:xfrm>
            <a:off x="7215207" y="4643446"/>
            <a:ext cx="428628" cy="214314"/>
          </a:xfrm>
          <a:prstGeom prst="line">
            <a:avLst/>
          </a:prstGeom>
          <a:noFill/>
          <a:ln w="38100">
            <a:solidFill>
              <a:srgbClr val="800000"/>
            </a:solidFill>
            <a:prstDash val="sysDash"/>
            <a:round/>
            <a:headEnd/>
            <a:tailEnd/>
          </a:ln>
        </p:spPr>
        <p:txBody>
          <a:bodyPr/>
          <a:lstStyle/>
          <a:p>
            <a:endParaRPr lang="ja-JP" altLang="en-US"/>
          </a:p>
        </p:txBody>
      </p:sp>
      <p:sp>
        <p:nvSpPr>
          <p:cNvPr id="157" name="Line 13"/>
          <p:cNvSpPr>
            <a:spLocks noChangeShapeType="1"/>
          </p:cNvSpPr>
          <p:nvPr/>
        </p:nvSpPr>
        <p:spPr bwMode="auto">
          <a:xfrm>
            <a:off x="7215206" y="4357694"/>
            <a:ext cx="428628" cy="214314"/>
          </a:xfrm>
          <a:prstGeom prst="line">
            <a:avLst/>
          </a:prstGeom>
          <a:noFill/>
          <a:ln w="38100">
            <a:solidFill>
              <a:srgbClr val="800000"/>
            </a:solidFill>
            <a:prstDash val="sysDash"/>
            <a:round/>
            <a:headEnd/>
            <a:tailEnd/>
          </a:ln>
        </p:spPr>
        <p:txBody>
          <a:bodyPr/>
          <a:lstStyle/>
          <a:p>
            <a:endParaRPr lang="ja-JP" altLang="en-US"/>
          </a:p>
        </p:txBody>
      </p:sp>
      <p:sp>
        <p:nvSpPr>
          <p:cNvPr id="158" name="Line 13"/>
          <p:cNvSpPr>
            <a:spLocks noChangeShapeType="1"/>
          </p:cNvSpPr>
          <p:nvPr/>
        </p:nvSpPr>
        <p:spPr bwMode="auto">
          <a:xfrm>
            <a:off x="7215206" y="4857760"/>
            <a:ext cx="428628" cy="714380"/>
          </a:xfrm>
          <a:prstGeom prst="line">
            <a:avLst/>
          </a:prstGeom>
          <a:noFill/>
          <a:ln w="38100">
            <a:solidFill>
              <a:srgbClr val="002060"/>
            </a:solidFill>
            <a:prstDash val="sysDash"/>
            <a:round/>
            <a:headEnd/>
            <a:tailEnd/>
          </a:ln>
        </p:spPr>
        <p:txBody>
          <a:bodyPr/>
          <a:lstStyle/>
          <a:p>
            <a:endParaRPr lang="ja-JP" altLang="en-US"/>
          </a:p>
        </p:txBody>
      </p:sp>
      <p:sp>
        <p:nvSpPr>
          <p:cNvPr id="159" name="Line 13"/>
          <p:cNvSpPr>
            <a:spLocks noChangeShapeType="1"/>
          </p:cNvSpPr>
          <p:nvPr/>
        </p:nvSpPr>
        <p:spPr bwMode="auto">
          <a:xfrm>
            <a:off x="7215206" y="5143512"/>
            <a:ext cx="428628" cy="714380"/>
          </a:xfrm>
          <a:prstGeom prst="line">
            <a:avLst/>
          </a:prstGeom>
          <a:noFill/>
          <a:ln w="38100">
            <a:solidFill>
              <a:srgbClr val="002060"/>
            </a:solidFill>
            <a:prstDash val="sysDash"/>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eaLnBrk="1" hangingPunct="1"/>
            <a:r>
              <a:rPr lang="ja-JP" altLang="en-US" dirty="0" smtClean="0"/>
              <a:t>ディスク </a:t>
            </a:r>
            <a:r>
              <a:rPr lang="en-US" altLang="ja-JP" dirty="0" smtClean="0"/>
              <a:t>(</a:t>
            </a:r>
            <a:r>
              <a:rPr lang="ja-JP" altLang="en-US" dirty="0" smtClean="0"/>
              <a:t>ハードディスク</a:t>
            </a:r>
            <a:r>
              <a:rPr lang="en-US" altLang="ja-JP" dirty="0" smtClean="0"/>
              <a:t>, DVD</a:t>
            </a:r>
            <a:r>
              <a:rPr lang="ja-JP" altLang="en-US" dirty="0" smtClean="0"/>
              <a:t>など</a:t>
            </a:r>
            <a:r>
              <a:rPr lang="en-US" altLang="ja-JP" dirty="0" smtClean="0"/>
              <a:t>)</a:t>
            </a:r>
            <a:endParaRPr lang="ja-JP" altLang="en-US" dirty="0" smtClean="0"/>
          </a:p>
          <a:p>
            <a:pPr lvl="1" eaLnBrk="1" hangingPunct="1"/>
            <a:r>
              <a:rPr lang="ja-JP" altLang="en-US" dirty="0" smtClean="0"/>
              <a:t>電源を切っても消えない</a:t>
            </a:r>
            <a:endParaRPr lang="en-US" altLang="ja-JP" dirty="0" smtClean="0"/>
          </a:p>
          <a:p>
            <a:pPr lvl="1" eaLnBrk="1" hangingPunct="1"/>
            <a:r>
              <a:rPr lang="ja-JP" altLang="en-US" dirty="0" smtClean="0"/>
              <a:t>物理的</a:t>
            </a:r>
            <a:r>
              <a:rPr lang="ja-JP" altLang="en-US" dirty="0" smtClean="0"/>
              <a:t>にはシリンダ・ブロックに分かれている</a:t>
            </a:r>
          </a:p>
          <a:p>
            <a:pPr lvl="1" eaLnBrk="1" hangingPunct="1"/>
            <a:r>
              <a:rPr lang="en-US" altLang="ja-JP" dirty="0" smtClean="0"/>
              <a:t>OS</a:t>
            </a:r>
            <a:r>
              <a:rPr lang="ja-JP" altLang="en-US" dirty="0" smtClean="0"/>
              <a:t>によって抽象化され，ファイル単位でデータを管理できる</a:t>
            </a:r>
          </a:p>
          <a:p>
            <a:pPr eaLnBrk="1" hangingPunct="1"/>
            <a:r>
              <a:rPr lang="ja-JP" altLang="en-US" dirty="0" smtClean="0"/>
              <a:t>アクセス</a:t>
            </a:r>
            <a:r>
              <a:rPr lang="ja-JP" altLang="en-US" dirty="0" smtClean="0"/>
              <a:t>はメモリに比べて遅い</a:t>
            </a:r>
          </a:p>
          <a:p>
            <a:pPr lvl="1" eaLnBrk="1" hangingPunct="1"/>
            <a:r>
              <a:rPr lang="ja-JP" altLang="en-US" dirty="0" smtClean="0"/>
              <a:t>→高速化する工夫</a:t>
            </a:r>
            <a:endParaRPr lang="ja-JP" altLang="en-US" dirty="0" smtClean="0"/>
          </a:p>
        </p:txBody>
      </p:sp>
      <p:sp>
        <p:nvSpPr>
          <p:cNvPr id="25602" name="Rectangle 2"/>
          <p:cNvSpPr>
            <a:spLocks noGrp="1" noChangeArrowheads="1"/>
          </p:cNvSpPr>
          <p:nvPr>
            <p:ph type="title"/>
          </p:nvPr>
        </p:nvSpPr>
        <p:spPr/>
        <p:txBody>
          <a:bodyPr/>
          <a:lstStyle/>
          <a:p>
            <a:pPr eaLnBrk="1" hangingPunct="1"/>
            <a:r>
              <a:rPr lang="ja-JP" altLang="en-US" dirty="0" smtClean="0"/>
              <a:t>ディスクについて </a:t>
            </a:r>
            <a:r>
              <a:rPr lang="en-US" altLang="ja-JP" dirty="0" smtClean="0"/>
              <a:t>(</a:t>
            </a:r>
            <a:r>
              <a:rPr lang="ja-JP" altLang="en-US" dirty="0" smtClean="0"/>
              <a:t>前回の続き</a:t>
            </a:r>
            <a:r>
              <a:rPr lang="en-US" altLang="ja-JP" dirty="0" smtClean="0"/>
              <a:t>)</a:t>
            </a:r>
            <a:endParaRPr lang="ja-JP"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eaLnBrk="1" hangingPunct="1"/>
            <a:r>
              <a:rPr lang="ja-JP" altLang="en-US" dirty="0" smtClean="0"/>
              <a:t>考え方</a:t>
            </a:r>
            <a:r>
              <a:rPr lang="en-US" altLang="ja-JP" dirty="0" smtClean="0"/>
              <a:t>: </a:t>
            </a:r>
            <a:r>
              <a:rPr lang="ja-JP" altLang="en-US" dirty="0" smtClean="0"/>
              <a:t>可能な限り物理メモリを共有する</a:t>
            </a:r>
            <a:endParaRPr lang="en-US" altLang="ja-JP" dirty="0" smtClean="0"/>
          </a:p>
          <a:p>
            <a:pPr lvl="1" eaLnBrk="1" hangingPunct="1"/>
            <a:r>
              <a:rPr lang="ja-JP" altLang="en-US" b="1" dirty="0" smtClean="0"/>
              <a:t>読み出し専用マッピング</a:t>
            </a:r>
          </a:p>
          <a:p>
            <a:pPr lvl="2" eaLnBrk="1" hangingPunct="1"/>
            <a:r>
              <a:rPr lang="ja-JP" altLang="en-US" dirty="0" smtClean="0"/>
              <a:t>明示的に「読み出し専用」としてマッピング</a:t>
            </a:r>
          </a:p>
          <a:p>
            <a:pPr lvl="1" eaLnBrk="1" hangingPunct="1"/>
            <a:r>
              <a:rPr lang="en-US" altLang="ja-JP" b="1" dirty="0" smtClean="0"/>
              <a:t>“Copy-on-write”</a:t>
            </a:r>
            <a:r>
              <a:rPr lang="ja-JP" altLang="en-US" b="1" dirty="0" smtClean="0"/>
              <a:t>マッピング</a:t>
            </a:r>
          </a:p>
          <a:p>
            <a:pPr lvl="2" eaLnBrk="1" hangingPunct="1"/>
            <a:r>
              <a:rPr lang="ja-JP" altLang="en-US" dirty="0" smtClean="0"/>
              <a:t>書き込みが起こったらはじめてコピーする</a:t>
            </a:r>
          </a:p>
        </p:txBody>
      </p:sp>
      <p:sp>
        <p:nvSpPr>
          <p:cNvPr id="46082" name="Rectangle 2"/>
          <p:cNvSpPr>
            <a:spLocks noGrp="1" noChangeArrowheads="1"/>
          </p:cNvSpPr>
          <p:nvPr>
            <p:ph type="title"/>
          </p:nvPr>
        </p:nvSpPr>
        <p:spPr/>
        <p:txBody>
          <a:bodyPr/>
          <a:lstStyle/>
          <a:p>
            <a:pPr eaLnBrk="1" hangingPunct="1"/>
            <a:r>
              <a:rPr lang="en-US" altLang="ja-JP" sz="4000" dirty="0" smtClean="0"/>
              <a:t>OS</a:t>
            </a:r>
            <a:r>
              <a:rPr lang="ja-JP" altLang="en-US" sz="4000" dirty="0" smtClean="0"/>
              <a:t>のプライベートマッピング最適化</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71438"/>
            <a:ext cx="7772400" cy="928687"/>
          </a:xfrm>
        </p:spPr>
        <p:txBody>
          <a:bodyPr/>
          <a:lstStyle/>
          <a:p>
            <a:pPr eaLnBrk="1" hangingPunct="1"/>
            <a:r>
              <a:rPr lang="ja-JP" altLang="en-US" dirty="0" smtClean="0"/>
              <a:t>読み出し専用マッピング</a:t>
            </a:r>
          </a:p>
        </p:txBody>
      </p:sp>
      <p:sp>
        <p:nvSpPr>
          <p:cNvPr id="47107" name="Rectangle 3"/>
          <p:cNvSpPr>
            <a:spLocks noGrp="1" noChangeArrowheads="1"/>
          </p:cNvSpPr>
          <p:nvPr>
            <p:ph type="body" idx="1"/>
          </p:nvPr>
        </p:nvSpPr>
        <p:spPr>
          <a:xfrm>
            <a:off x="214313" y="1000125"/>
            <a:ext cx="8715375" cy="4857750"/>
          </a:xfrm>
        </p:spPr>
        <p:txBody>
          <a:bodyPr/>
          <a:lstStyle/>
          <a:p>
            <a:pPr eaLnBrk="1" hangingPunct="1"/>
            <a:r>
              <a:rPr lang="ja-JP" altLang="en-US" dirty="0" smtClean="0"/>
              <a:t>利用者が読み出し専用であることを指定する</a:t>
            </a:r>
            <a:endParaRPr lang="en-US" altLang="ja-JP" dirty="0" smtClean="0"/>
          </a:p>
          <a:p>
            <a:pPr lvl="1" eaLnBrk="1" hangingPunct="1"/>
            <a:r>
              <a:rPr lang="ja-JP" altLang="en-US" dirty="0" smtClean="0"/>
              <a:t>書き込みが起こらないので，プライベートマッピング間で常に物理メモリを共有できる</a:t>
            </a:r>
          </a:p>
          <a:p>
            <a:pPr eaLnBrk="1" hangingPunct="1"/>
            <a:r>
              <a:rPr lang="ja-JP" altLang="en-US" dirty="0" smtClean="0"/>
              <a:t>典型的使用場面</a:t>
            </a:r>
          </a:p>
          <a:p>
            <a:pPr lvl="1" eaLnBrk="1" hangingPunct="1"/>
            <a:r>
              <a:rPr lang="ja-JP" altLang="en-US" dirty="0" smtClean="0"/>
              <a:t>プログラム開始時にプログラムテキストを読み出すために使われている</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eaLnBrk="1" hangingPunct="1"/>
            <a:r>
              <a:rPr lang="ja-JP" altLang="en-US" dirty="0" smtClean="0"/>
              <a:t>コピーを作らないといけない場面で，実際に書き込みが起こるまでコピーをしない</a:t>
            </a:r>
          </a:p>
          <a:p>
            <a:pPr lvl="1" eaLnBrk="1" hangingPunct="1"/>
            <a:r>
              <a:rPr lang="en-US" altLang="ja-JP" dirty="0" smtClean="0"/>
              <a:t>mmap()</a:t>
            </a:r>
            <a:r>
              <a:rPr lang="ja-JP" altLang="en-US" dirty="0" err="1" smtClean="0"/>
              <a:t>での</a:t>
            </a:r>
            <a:r>
              <a:rPr lang="ja-JP" altLang="en-US" dirty="0" smtClean="0"/>
              <a:t>プライベートマッピング</a:t>
            </a:r>
          </a:p>
          <a:p>
            <a:pPr lvl="1" eaLnBrk="1" hangingPunct="1"/>
            <a:r>
              <a:rPr lang="en-US" altLang="ja-JP" dirty="0" smtClean="0"/>
              <a:t>fork()</a:t>
            </a:r>
            <a:r>
              <a:rPr lang="ja-JP" altLang="en-US" dirty="0" err="1" smtClean="0"/>
              <a:t>での</a:t>
            </a:r>
            <a:r>
              <a:rPr lang="ja-JP" altLang="en-US" dirty="0" smtClean="0"/>
              <a:t>メモリコピー</a:t>
            </a:r>
          </a:p>
          <a:p>
            <a:pPr lvl="1" eaLnBrk="1" hangingPunct="1"/>
            <a:r>
              <a:rPr lang="en-US" altLang="ja-JP" dirty="0" smtClean="0"/>
              <a:t>PHP</a:t>
            </a:r>
            <a:r>
              <a:rPr lang="ja-JP" altLang="en-US" dirty="0" smtClean="0"/>
              <a:t>や</a:t>
            </a:r>
            <a:r>
              <a:rPr lang="en-US" altLang="ja-JP" dirty="0" smtClean="0"/>
              <a:t>Python</a:t>
            </a:r>
            <a:r>
              <a:rPr lang="ja-JP" altLang="en-US" dirty="0" err="1" smtClean="0"/>
              <a:t>での</a:t>
            </a:r>
            <a:r>
              <a:rPr lang="ja-JP" altLang="en-US" dirty="0" smtClean="0"/>
              <a:t>値渡しの変数</a:t>
            </a:r>
          </a:p>
          <a:p>
            <a:endParaRPr kumimoji="1" lang="ja-JP" altLang="en-US" sz="2800" dirty="0"/>
          </a:p>
        </p:txBody>
      </p:sp>
      <p:sp>
        <p:nvSpPr>
          <p:cNvPr id="48130" name="Rectangle 2"/>
          <p:cNvSpPr>
            <a:spLocks noGrp="1" noChangeArrowheads="1"/>
          </p:cNvSpPr>
          <p:nvPr>
            <p:ph type="title"/>
          </p:nvPr>
        </p:nvSpPr>
        <p:spPr/>
        <p:txBody>
          <a:bodyPr/>
          <a:lstStyle/>
          <a:p>
            <a:pPr eaLnBrk="1" hangingPunct="1"/>
            <a:r>
              <a:rPr lang="en-US" altLang="ja-JP" dirty="0" smtClean="0"/>
              <a:t>Copy-on-write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コンテンツ プレースホルダ 167"/>
          <p:cNvSpPr>
            <a:spLocks noGrp="1"/>
          </p:cNvSpPr>
          <p:nvPr>
            <p:ph idx="1"/>
          </p:nvPr>
        </p:nvSpPr>
        <p:spPr>
          <a:xfrm>
            <a:off x="214282" y="928670"/>
            <a:ext cx="8715436" cy="4857784"/>
          </a:xfrm>
        </p:spPr>
        <p:txBody>
          <a:bodyPr/>
          <a:lstStyle/>
          <a:p>
            <a:pPr rtl="0" eaLnBrk="1" fontAlgn="base" hangingPunct="1"/>
            <a:r>
              <a:rPr kumimoji="1" lang="ja-JP" altLang="en-US" sz="2800" dirty="0" smtClean="0">
                <a:solidFill>
                  <a:schemeClr val="tx1"/>
                </a:solidFill>
                <a:latin typeface="メイリオ" pitchFamily="50" charset="-128"/>
                <a:ea typeface="メイリオ" pitchFamily="50" charset="-128"/>
                <a:cs typeface="+mn-cs"/>
              </a:rPr>
              <a:t>書き込み可でマップされた領域も，実際に書き込まれるまで物理メモリを共有しておく</a:t>
            </a:r>
            <a:endParaRPr lang="ja-JP" altLang="en-US" sz="2800" dirty="0" smtClean="0"/>
          </a:p>
          <a:p>
            <a:pPr lvl="1" eaLnBrk="1" hangingPunct="1"/>
            <a:r>
              <a:rPr kumimoji="1" lang="ja-JP" altLang="en-US" sz="2400" dirty="0" smtClean="0">
                <a:solidFill>
                  <a:schemeClr val="tx1"/>
                </a:solidFill>
                <a:latin typeface="メイリオ" pitchFamily="50" charset="-128"/>
                <a:ea typeface="メイリオ" pitchFamily="50" charset="-128"/>
                <a:cs typeface="+mn-cs"/>
              </a:rPr>
              <a:t>保護属性を「書き込み不可」にしておく</a:t>
            </a:r>
            <a:br>
              <a:rPr kumimoji="1" lang="ja-JP" altLang="en-US" sz="2400" dirty="0" smtClean="0">
                <a:solidFill>
                  <a:schemeClr val="tx1"/>
                </a:solidFill>
                <a:latin typeface="メイリオ" pitchFamily="50" charset="-128"/>
                <a:ea typeface="メイリオ" pitchFamily="50" charset="-128"/>
                <a:cs typeface="+mn-cs"/>
              </a:rPr>
            </a:br>
            <a:r>
              <a:rPr lang="en-US" sz="2400" dirty="0" smtClean="0"/>
              <a:t> (</a:t>
            </a:r>
            <a:r>
              <a:rPr lang="ja-JP" altLang="en-US" sz="2400" dirty="0" smtClean="0"/>
              <a:t>ページテーブル，</a:t>
            </a:r>
            <a:r>
              <a:rPr lang="en-US" sz="2400" dirty="0" smtClean="0"/>
              <a:t>TLB</a:t>
            </a:r>
            <a:r>
              <a:rPr lang="ja-JP" altLang="en-US" sz="2400" dirty="0" smtClean="0"/>
              <a:t>上で</a:t>
            </a:r>
            <a:r>
              <a:rPr lang="en-US" sz="2400" dirty="0" smtClean="0"/>
              <a:t>)</a:t>
            </a:r>
            <a:endParaRPr lang="ja-JP" altLang="en-US" sz="2400" dirty="0" smtClean="0"/>
          </a:p>
          <a:p>
            <a:pPr rtl="0" eaLnBrk="1" fontAlgn="base" hangingPunct="1"/>
            <a:r>
              <a:rPr kumimoji="1" lang="ja-JP" altLang="en-US" sz="2800" dirty="0" smtClean="0">
                <a:solidFill>
                  <a:schemeClr val="tx1"/>
                </a:solidFill>
                <a:latin typeface="メイリオ" pitchFamily="50" charset="-128"/>
                <a:ea typeface="メイリオ" pitchFamily="50" charset="-128"/>
                <a:cs typeface="+mn-cs"/>
              </a:rPr>
              <a:t>最初に書き込みが起きた時に</a:t>
            </a:r>
            <a:r>
              <a:rPr kumimoji="1" lang="en-US" sz="2800" dirty="0" smtClean="0">
                <a:solidFill>
                  <a:schemeClr val="tx1"/>
                </a:solidFill>
                <a:latin typeface="メイリオ" pitchFamily="50" charset="-128"/>
                <a:ea typeface="メイリオ" pitchFamily="50" charset="-128"/>
                <a:cs typeface="+mn-cs"/>
              </a:rPr>
              <a:t>CPU</a:t>
            </a:r>
            <a:r>
              <a:rPr kumimoji="1" lang="ja-JP" altLang="en-US" sz="2800" dirty="0" smtClean="0">
                <a:solidFill>
                  <a:schemeClr val="tx1"/>
                </a:solidFill>
                <a:latin typeface="メイリオ" pitchFamily="50" charset="-128"/>
                <a:ea typeface="メイリオ" pitchFamily="50" charset="-128"/>
                <a:cs typeface="+mn-cs"/>
              </a:rPr>
              <a:t>保護例外が発生</a:t>
            </a:r>
          </a:p>
          <a:p>
            <a:pPr lvl="1" eaLnBrk="1" hangingPunct="1"/>
            <a:r>
              <a:rPr kumimoji="1" lang="ja-JP" altLang="en-US" sz="2400" dirty="0" smtClean="0">
                <a:solidFill>
                  <a:schemeClr val="tx1"/>
                </a:solidFill>
                <a:latin typeface="メイリオ" pitchFamily="50" charset="-128"/>
                <a:ea typeface="メイリオ" pitchFamily="50" charset="-128"/>
                <a:cs typeface="+mn-cs"/>
              </a:rPr>
              <a:t>ここで</a:t>
            </a:r>
            <a:r>
              <a:rPr kumimoji="1" lang="en-US" sz="2400" dirty="0" smtClean="0">
                <a:solidFill>
                  <a:schemeClr val="tx1"/>
                </a:solidFill>
                <a:latin typeface="メイリオ" pitchFamily="50" charset="-128"/>
                <a:ea typeface="メイリオ" pitchFamily="50" charset="-128"/>
                <a:cs typeface="+mn-cs"/>
              </a:rPr>
              <a:t>OS</a:t>
            </a:r>
            <a:r>
              <a:rPr kumimoji="1" lang="ja-JP" altLang="en-US" sz="2400" dirty="0" smtClean="0">
                <a:solidFill>
                  <a:schemeClr val="tx1"/>
                </a:solidFill>
                <a:latin typeface="メイリオ" pitchFamily="50" charset="-128"/>
                <a:ea typeface="メイリオ" pitchFamily="50" charset="-128"/>
                <a:cs typeface="+mn-cs"/>
              </a:rPr>
              <a:t>が新しい物理ページを割り当て，コピーを作る</a:t>
            </a:r>
            <a:endParaRPr kumimoji="1" lang="en-US" sz="2400" dirty="0" smtClean="0">
              <a:solidFill>
                <a:schemeClr val="tx1"/>
              </a:solidFill>
              <a:latin typeface="メイリオ" pitchFamily="50" charset="-128"/>
              <a:ea typeface="メイリオ" pitchFamily="50" charset="-128"/>
              <a:cs typeface="+mn-cs"/>
            </a:endParaRPr>
          </a:p>
        </p:txBody>
      </p:sp>
      <p:sp>
        <p:nvSpPr>
          <p:cNvPr id="49154" name="Rectangle 2"/>
          <p:cNvSpPr>
            <a:spLocks noGrp="1" noChangeArrowheads="1"/>
          </p:cNvSpPr>
          <p:nvPr>
            <p:ph type="title"/>
          </p:nvPr>
        </p:nvSpPr>
        <p:spPr/>
        <p:txBody>
          <a:bodyPr/>
          <a:lstStyle/>
          <a:p>
            <a:pPr eaLnBrk="1" hangingPunct="1"/>
            <a:r>
              <a:rPr lang="en-US" altLang="ja-JP" dirty="0" smtClean="0"/>
              <a:t>Copy-on-write</a:t>
            </a:r>
            <a:r>
              <a:rPr lang="ja-JP" altLang="en-US" dirty="0" smtClean="0"/>
              <a:t>マッピング</a:t>
            </a:r>
            <a:endParaRPr lang="en-US" altLang="ja-JP" dirty="0" smtClean="0"/>
          </a:p>
        </p:txBody>
      </p:sp>
      <p:sp>
        <p:nvSpPr>
          <p:cNvPr id="100" name="正方形/長方形 99"/>
          <p:cNvSpPr/>
          <p:nvPr/>
        </p:nvSpPr>
        <p:spPr>
          <a:xfrm>
            <a:off x="1595604" y="4216406"/>
            <a:ext cx="1214446" cy="1500198"/>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1" name="テキスト ボックス 100"/>
          <p:cNvSpPr txBox="1"/>
          <p:nvPr/>
        </p:nvSpPr>
        <p:spPr>
          <a:xfrm>
            <a:off x="1518660" y="4216406"/>
            <a:ext cx="1338828"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物理メモリ</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grpSp>
        <p:nvGrpSpPr>
          <p:cNvPr id="102" name="グループ化 153"/>
          <p:cNvGrpSpPr/>
          <p:nvPr/>
        </p:nvGrpSpPr>
        <p:grpSpPr>
          <a:xfrm>
            <a:off x="309753" y="5002224"/>
            <a:ext cx="1000099" cy="666733"/>
            <a:chOff x="2285984" y="5143517"/>
            <a:chExt cx="642936" cy="428624"/>
          </a:xfrm>
          <a:effectLst>
            <a:outerShdw blurRad="50800" dist="38100" dir="2700000" algn="tl" rotWithShape="0">
              <a:prstClr val="black">
                <a:alpha val="40000"/>
              </a:prstClr>
            </a:outerShdw>
          </a:effectLst>
        </p:grpSpPr>
        <p:sp>
          <p:nvSpPr>
            <p:cNvPr id="103" name="正方形/長方形 102"/>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04" name="円/楕円 103"/>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05" name="フローチャート : 書類 104"/>
          <p:cNvSpPr/>
          <p:nvPr/>
        </p:nvSpPr>
        <p:spPr>
          <a:xfrm>
            <a:off x="381190" y="4859348"/>
            <a:ext cx="714348" cy="42862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file</a:t>
            </a:r>
            <a:endParaRPr lang="ja-JP" altLang="en-US" sz="1800" b="1" dirty="0">
              <a:latin typeface="Century Gothic" pitchFamily="34" charset="0"/>
            </a:endParaRPr>
          </a:p>
        </p:txBody>
      </p:sp>
      <p:sp>
        <p:nvSpPr>
          <p:cNvPr id="110" name="Line 13"/>
          <p:cNvSpPr>
            <a:spLocks noChangeShapeType="1"/>
          </p:cNvSpPr>
          <p:nvPr/>
        </p:nvSpPr>
        <p:spPr bwMode="auto">
          <a:xfrm flipV="1">
            <a:off x="2714612" y="4216404"/>
            <a:ext cx="428628" cy="928695"/>
          </a:xfrm>
          <a:prstGeom prst="line">
            <a:avLst/>
          </a:prstGeom>
          <a:noFill/>
          <a:ln w="38100">
            <a:solidFill>
              <a:srgbClr val="FFC000"/>
            </a:solidFill>
            <a:prstDash val="sysDash"/>
            <a:round/>
            <a:headEnd/>
            <a:tailEnd/>
          </a:ln>
        </p:spPr>
        <p:txBody>
          <a:bodyPr/>
          <a:lstStyle/>
          <a:p>
            <a:endParaRPr lang="ja-JP" altLang="en-US"/>
          </a:p>
        </p:txBody>
      </p:sp>
      <p:sp>
        <p:nvSpPr>
          <p:cNvPr id="111" name="Line 14"/>
          <p:cNvSpPr>
            <a:spLocks noChangeShapeType="1"/>
          </p:cNvSpPr>
          <p:nvPr/>
        </p:nvSpPr>
        <p:spPr bwMode="auto">
          <a:xfrm flipV="1">
            <a:off x="2714612" y="4502158"/>
            <a:ext cx="428628" cy="1000132"/>
          </a:xfrm>
          <a:prstGeom prst="line">
            <a:avLst/>
          </a:prstGeom>
          <a:noFill/>
          <a:ln w="38100">
            <a:solidFill>
              <a:srgbClr val="FFC000"/>
            </a:solidFill>
            <a:prstDash val="sysDash"/>
            <a:round/>
            <a:headEnd/>
            <a:tailEnd/>
          </a:ln>
        </p:spPr>
        <p:txBody>
          <a:bodyPr/>
          <a:lstStyle/>
          <a:p>
            <a:endParaRPr lang="ja-JP" altLang="en-US"/>
          </a:p>
        </p:txBody>
      </p:sp>
      <p:sp>
        <p:nvSpPr>
          <p:cNvPr id="117" name="テキスト ボックス 116"/>
          <p:cNvSpPr txBox="1"/>
          <p:nvPr/>
        </p:nvSpPr>
        <p:spPr>
          <a:xfrm>
            <a:off x="234517" y="3673420"/>
            <a:ext cx="1980029" cy="400110"/>
          </a:xfrm>
          <a:prstGeom prst="rect">
            <a:avLst/>
          </a:prstGeom>
          <a:noFill/>
        </p:spPr>
        <p:txBody>
          <a:bodyPr wrap="none" rtlCol="0">
            <a:spAutoFit/>
          </a:bodyPr>
          <a:lstStyle/>
          <a:p>
            <a:r>
              <a:rPr kumimoji="1" lang="ja-JP" altLang="en-US" sz="2000" b="1" dirty="0" smtClean="0">
                <a:latin typeface="メイリオ" pitchFamily="50" charset="-128"/>
                <a:ea typeface="メイリオ" pitchFamily="50" charset="-128"/>
              </a:rPr>
              <a:t>書き込み発生前</a:t>
            </a:r>
            <a:endParaRPr kumimoji="1" lang="ja-JP" altLang="en-US" sz="2000" b="1" dirty="0">
              <a:latin typeface="メイリオ" pitchFamily="50" charset="-128"/>
              <a:ea typeface="メイリオ" pitchFamily="50" charset="-128"/>
            </a:endParaRPr>
          </a:p>
        </p:txBody>
      </p:sp>
      <p:sp>
        <p:nvSpPr>
          <p:cNvPr id="118" name="Line 14"/>
          <p:cNvSpPr>
            <a:spLocks noChangeShapeType="1"/>
          </p:cNvSpPr>
          <p:nvPr/>
        </p:nvSpPr>
        <p:spPr bwMode="auto">
          <a:xfrm>
            <a:off x="1095538" y="4859346"/>
            <a:ext cx="547504" cy="285753"/>
          </a:xfrm>
          <a:prstGeom prst="line">
            <a:avLst/>
          </a:prstGeom>
          <a:noFill/>
          <a:ln w="38100">
            <a:solidFill>
              <a:srgbClr val="800000"/>
            </a:solidFill>
            <a:prstDash val="sysDash"/>
            <a:round/>
            <a:headEnd/>
            <a:tailEnd/>
          </a:ln>
        </p:spPr>
        <p:txBody>
          <a:bodyPr/>
          <a:lstStyle/>
          <a:p>
            <a:endParaRPr lang="ja-JP" altLang="en-US"/>
          </a:p>
        </p:txBody>
      </p:sp>
      <p:sp>
        <p:nvSpPr>
          <p:cNvPr id="119" name="Line 14"/>
          <p:cNvSpPr>
            <a:spLocks noChangeShapeType="1"/>
          </p:cNvSpPr>
          <p:nvPr/>
        </p:nvSpPr>
        <p:spPr bwMode="auto">
          <a:xfrm>
            <a:off x="1095538" y="5145100"/>
            <a:ext cx="547504" cy="357190"/>
          </a:xfrm>
          <a:prstGeom prst="line">
            <a:avLst/>
          </a:prstGeom>
          <a:noFill/>
          <a:ln w="38100">
            <a:solidFill>
              <a:srgbClr val="800000"/>
            </a:solidFill>
            <a:prstDash val="sysDash"/>
            <a:round/>
            <a:headEnd/>
            <a:tailEnd/>
          </a:ln>
        </p:spPr>
        <p:txBody>
          <a:bodyPr/>
          <a:lstStyle/>
          <a:p>
            <a:endParaRPr lang="ja-JP" altLang="en-US"/>
          </a:p>
        </p:txBody>
      </p:sp>
      <p:sp>
        <p:nvSpPr>
          <p:cNvPr id="120" name="正方形/長方形 119"/>
          <p:cNvSpPr/>
          <p:nvPr/>
        </p:nvSpPr>
        <p:spPr>
          <a:xfrm>
            <a:off x="3114805" y="4859349"/>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1" name="テキスト ボックス 120"/>
          <p:cNvSpPr txBox="1"/>
          <p:nvPr/>
        </p:nvSpPr>
        <p:spPr>
          <a:xfrm>
            <a:off x="3024364" y="4887927"/>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B</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22" name="正方形/長方形 121"/>
          <p:cNvSpPr/>
          <p:nvPr/>
        </p:nvSpPr>
        <p:spPr>
          <a:xfrm>
            <a:off x="3171701" y="5430852"/>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23" name="正方形/長方形 122"/>
          <p:cNvSpPr/>
          <p:nvPr/>
        </p:nvSpPr>
        <p:spPr>
          <a:xfrm>
            <a:off x="3114805" y="3716340"/>
            <a:ext cx="1124005" cy="857256"/>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4" name="テキスト ボックス 123"/>
          <p:cNvSpPr txBox="1"/>
          <p:nvPr/>
        </p:nvSpPr>
        <p:spPr>
          <a:xfrm>
            <a:off x="3024364" y="3716340"/>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A</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25" name="正方形/長方形 124"/>
          <p:cNvSpPr/>
          <p:nvPr/>
        </p:nvSpPr>
        <p:spPr>
          <a:xfrm>
            <a:off x="3171701" y="4216406"/>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26" name="正方形/長方形 125"/>
          <p:cNvSpPr/>
          <p:nvPr/>
        </p:nvSpPr>
        <p:spPr>
          <a:xfrm>
            <a:off x="6096198" y="4216406"/>
            <a:ext cx="1214446" cy="1500198"/>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7" name="テキスト ボックス 126"/>
          <p:cNvSpPr txBox="1"/>
          <p:nvPr/>
        </p:nvSpPr>
        <p:spPr>
          <a:xfrm>
            <a:off x="6019254" y="4216406"/>
            <a:ext cx="1338828"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物理メモリ</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grpSp>
        <p:nvGrpSpPr>
          <p:cNvPr id="128" name="グループ化 153"/>
          <p:cNvGrpSpPr/>
          <p:nvPr/>
        </p:nvGrpSpPr>
        <p:grpSpPr>
          <a:xfrm>
            <a:off x="4810347" y="5002224"/>
            <a:ext cx="1000099" cy="666733"/>
            <a:chOff x="2285984" y="5143517"/>
            <a:chExt cx="642936" cy="428624"/>
          </a:xfrm>
          <a:effectLst>
            <a:outerShdw blurRad="50800" dist="38100" dir="2700000" algn="tl" rotWithShape="0">
              <a:prstClr val="black">
                <a:alpha val="40000"/>
              </a:prstClr>
            </a:outerShdw>
          </a:effectLst>
        </p:grpSpPr>
        <p:sp>
          <p:nvSpPr>
            <p:cNvPr id="129" name="正方形/長方形 128"/>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30" name="円/楕円 129"/>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31" name="フローチャート : 書類 130"/>
          <p:cNvSpPr/>
          <p:nvPr/>
        </p:nvSpPr>
        <p:spPr>
          <a:xfrm>
            <a:off x="4881784" y="4859348"/>
            <a:ext cx="714348" cy="42862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file</a:t>
            </a:r>
            <a:endParaRPr lang="ja-JP" altLang="en-US" sz="1800" b="1" dirty="0">
              <a:latin typeface="Century Gothic" pitchFamily="34" charset="0"/>
            </a:endParaRPr>
          </a:p>
        </p:txBody>
      </p:sp>
      <p:sp>
        <p:nvSpPr>
          <p:cNvPr id="135" name="正方形/長方形 134"/>
          <p:cNvSpPr/>
          <p:nvPr/>
        </p:nvSpPr>
        <p:spPr>
          <a:xfrm>
            <a:off x="7615399" y="4859349"/>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6" name="テキスト ボックス 135"/>
          <p:cNvSpPr txBox="1"/>
          <p:nvPr/>
        </p:nvSpPr>
        <p:spPr>
          <a:xfrm>
            <a:off x="7524958" y="4887927"/>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B</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37" name="正方形/長方形 136"/>
          <p:cNvSpPr/>
          <p:nvPr/>
        </p:nvSpPr>
        <p:spPr>
          <a:xfrm>
            <a:off x="7672295" y="5430852"/>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38" name="正方形/長方形 137"/>
          <p:cNvSpPr/>
          <p:nvPr/>
        </p:nvSpPr>
        <p:spPr>
          <a:xfrm>
            <a:off x="7615399" y="3716340"/>
            <a:ext cx="1124005" cy="857256"/>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9" name="テキスト ボックス 138"/>
          <p:cNvSpPr txBox="1"/>
          <p:nvPr/>
        </p:nvSpPr>
        <p:spPr>
          <a:xfrm>
            <a:off x="7524958" y="3716340"/>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A</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140" name="正方形/長方形 139"/>
          <p:cNvSpPr/>
          <p:nvPr/>
        </p:nvSpPr>
        <p:spPr>
          <a:xfrm>
            <a:off x="7672295" y="4216406"/>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142" name="正方形/長方形 141"/>
          <p:cNvSpPr/>
          <p:nvPr/>
        </p:nvSpPr>
        <p:spPr>
          <a:xfrm>
            <a:off x="6143636" y="5180819"/>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6" name="Line 15"/>
          <p:cNvSpPr>
            <a:spLocks noChangeShapeType="1"/>
          </p:cNvSpPr>
          <p:nvPr/>
        </p:nvSpPr>
        <p:spPr bwMode="auto">
          <a:xfrm>
            <a:off x="5643571" y="4913340"/>
            <a:ext cx="500065" cy="231760"/>
          </a:xfrm>
          <a:prstGeom prst="line">
            <a:avLst/>
          </a:prstGeom>
          <a:noFill/>
          <a:ln w="38100">
            <a:solidFill>
              <a:srgbClr val="800000"/>
            </a:solidFill>
            <a:prstDash val="sysDash"/>
            <a:round/>
            <a:headEnd/>
            <a:tailEnd/>
          </a:ln>
        </p:spPr>
        <p:txBody>
          <a:bodyPr/>
          <a:lstStyle/>
          <a:p>
            <a:endParaRPr lang="ja-JP" altLang="en-US"/>
          </a:p>
        </p:txBody>
      </p:sp>
      <p:sp>
        <p:nvSpPr>
          <p:cNvPr id="147" name="Line 16"/>
          <p:cNvSpPr>
            <a:spLocks noChangeShapeType="1"/>
          </p:cNvSpPr>
          <p:nvPr/>
        </p:nvSpPr>
        <p:spPr bwMode="auto">
          <a:xfrm>
            <a:off x="5643571" y="5200676"/>
            <a:ext cx="500066" cy="301613"/>
          </a:xfrm>
          <a:prstGeom prst="line">
            <a:avLst/>
          </a:prstGeom>
          <a:noFill/>
          <a:ln w="38100">
            <a:solidFill>
              <a:srgbClr val="800000"/>
            </a:solidFill>
            <a:prstDash val="sysDash"/>
            <a:round/>
            <a:headEnd/>
            <a:tailEnd/>
          </a:ln>
        </p:spPr>
        <p:txBody>
          <a:bodyPr/>
          <a:lstStyle/>
          <a:p>
            <a:endParaRPr lang="ja-JP" altLang="en-US"/>
          </a:p>
        </p:txBody>
      </p:sp>
      <p:grpSp>
        <p:nvGrpSpPr>
          <p:cNvPr id="164" name="グループ化 163"/>
          <p:cNvGrpSpPr/>
          <p:nvPr/>
        </p:nvGrpSpPr>
        <p:grpSpPr>
          <a:xfrm>
            <a:off x="5643571" y="4233854"/>
            <a:ext cx="2071701" cy="968410"/>
            <a:chOff x="5643571" y="4946646"/>
            <a:chExt cx="2071701" cy="968410"/>
          </a:xfrm>
        </p:grpSpPr>
        <p:sp>
          <p:nvSpPr>
            <p:cNvPr id="141" name="正方形/長方形 140"/>
            <p:cNvSpPr/>
            <p:nvPr/>
          </p:nvSpPr>
          <p:spPr>
            <a:xfrm>
              <a:off x="6143636" y="5286388"/>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4" name="Line 13"/>
            <p:cNvSpPr>
              <a:spLocks noChangeShapeType="1"/>
            </p:cNvSpPr>
            <p:nvPr/>
          </p:nvSpPr>
          <p:spPr bwMode="auto">
            <a:xfrm flipV="1">
              <a:off x="5643571" y="5286388"/>
              <a:ext cx="500065" cy="339742"/>
            </a:xfrm>
            <a:prstGeom prst="line">
              <a:avLst/>
            </a:prstGeom>
            <a:noFill/>
            <a:ln w="38100">
              <a:solidFill>
                <a:srgbClr val="FFC000"/>
              </a:solidFill>
              <a:prstDash val="sysDash"/>
              <a:round/>
              <a:headEnd/>
              <a:tailEnd/>
            </a:ln>
          </p:spPr>
          <p:txBody>
            <a:bodyPr/>
            <a:lstStyle/>
            <a:p>
              <a:endParaRPr lang="ja-JP" altLang="en-US"/>
            </a:p>
          </p:txBody>
        </p:sp>
        <p:sp>
          <p:nvSpPr>
            <p:cNvPr id="145" name="Line 14"/>
            <p:cNvSpPr>
              <a:spLocks noChangeShapeType="1"/>
            </p:cNvSpPr>
            <p:nvPr/>
          </p:nvSpPr>
          <p:spPr bwMode="auto">
            <a:xfrm flipV="1">
              <a:off x="5643571" y="5572139"/>
              <a:ext cx="500065" cy="342917"/>
            </a:xfrm>
            <a:prstGeom prst="line">
              <a:avLst/>
            </a:prstGeom>
            <a:noFill/>
            <a:ln w="38100">
              <a:solidFill>
                <a:srgbClr val="FFC000"/>
              </a:solidFill>
              <a:prstDash val="sysDash"/>
              <a:round/>
              <a:headEnd/>
              <a:tailEnd/>
            </a:ln>
          </p:spPr>
          <p:txBody>
            <a:bodyPr/>
            <a:lstStyle/>
            <a:p>
              <a:endParaRPr lang="ja-JP" altLang="en-US"/>
            </a:p>
          </p:txBody>
        </p:sp>
        <p:sp>
          <p:nvSpPr>
            <p:cNvPr id="150" name="Line 13"/>
            <p:cNvSpPr>
              <a:spLocks noChangeShapeType="1"/>
            </p:cNvSpPr>
            <p:nvPr/>
          </p:nvSpPr>
          <p:spPr bwMode="auto">
            <a:xfrm flipV="1">
              <a:off x="7215207" y="4946646"/>
              <a:ext cx="500065" cy="339742"/>
            </a:xfrm>
            <a:prstGeom prst="line">
              <a:avLst/>
            </a:prstGeom>
            <a:noFill/>
            <a:ln w="38100">
              <a:solidFill>
                <a:srgbClr val="FFC000"/>
              </a:solidFill>
              <a:prstDash val="sysDash"/>
              <a:round/>
              <a:headEnd/>
              <a:tailEnd/>
            </a:ln>
          </p:spPr>
          <p:txBody>
            <a:bodyPr/>
            <a:lstStyle/>
            <a:p>
              <a:endParaRPr lang="ja-JP" altLang="en-US"/>
            </a:p>
          </p:txBody>
        </p:sp>
        <p:sp>
          <p:nvSpPr>
            <p:cNvPr id="151" name="Line 13"/>
            <p:cNvSpPr>
              <a:spLocks noChangeShapeType="1"/>
            </p:cNvSpPr>
            <p:nvPr/>
          </p:nvSpPr>
          <p:spPr bwMode="auto">
            <a:xfrm flipV="1">
              <a:off x="7215206" y="5214950"/>
              <a:ext cx="500065" cy="357190"/>
            </a:xfrm>
            <a:prstGeom prst="line">
              <a:avLst/>
            </a:prstGeom>
            <a:noFill/>
            <a:ln w="38100">
              <a:solidFill>
                <a:srgbClr val="FFC000"/>
              </a:solidFill>
              <a:prstDash val="sysDash"/>
              <a:round/>
              <a:headEnd/>
              <a:tailEnd/>
            </a:ln>
          </p:spPr>
          <p:txBody>
            <a:bodyPr/>
            <a:lstStyle/>
            <a:p>
              <a:endParaRPr lang="ja-JP" altLang="en-US"/>
            </a:p>
          </p:txBody>
        </p:sp>
      </p:grpSp>
      <p:sp>
        <p:nvSpPr>
          <p:cNvPr id="152" name="Line 13"/>
          <p:cNvSpPr>
            <a:spLocks noChangeShapeType="1"/>
          </p:cNvSpPr>
          <p:nvPr/>
        </p:nvSpPr>
        <p:spPr bwMode="auto">
          <a:xfrm>
            <a:off x="7215207" y="5502290"/>
            <a:ext cx="428628" cy="214314"/>
          </a:xfrm>
          <a:prstGeom prst="line">
            <a:avLst/>
          </a:prstGeom>
          <a:noFill/>
          <a:ln w="38100">
            <a:solidFill>
              <a:srgbClr val="800000"/>
            </a:solidFill>
            <a:prstDash val="sysDash"/>
            <a:round/>
            <a:headEnd/>
            <a:tailEnd/>
          </a:ln>
        </p:spPr>
        <p:txBody>
          <a:bodyPr/>
          <a:lstStyle/>
          <a:p>
            <a:endParaRPr lang="ja-JP" altLang="en-US"/>
          </a:p>
        </p:txBody>
      </p:sp>
      <p:sp>
        <p:nvSpPr>
          <p:cNvPr id="153" name="Line 13"/>
          <p:cNvSpPr>
            <a:spLocks noChangeShapeType="1"/>
          </p:cNvSpPr>
          <p:nvPr/>
        </p:nvSpPr>
        <p:spPr bwMode="auto">
          <a:xfrm>
            <a:off x="7215206" y="5216538"/>
            <a:ext cx="428628" cy="214314"/>
          </a:xfrm>
          <a:prstGeom prst="line">
            <a:avLst/>
          </a:prstGeom>
          <a:noFill/>
          <a:ln w="38100">
            <a:solidFill>
              <a:srgbClr val="800000"/>
            </a:solidFill>
            <a:prstDash val="sysDash"/>
            <a:round/>
            <a:headEnd/>
            <a:tailEnd/>
          </a:ln>
        </p:spPr>
        <p:txBody>
          <a:bodyPr/>
          <a:lstStyle/>
          <a:p>
            <a:endParaRPr lang="ja-JP" altLang="en-US"/>
          </a:p>
        </p:txBody>
      </p:sp>
      <p:cxnSp>
        <p:nvCxnSpPr>
          <p:cNvPr id="156" name="直線コネクタ 155"/>
          <p:cNvCxnSpPr/>
          <p:nvPr/>
        </p:nvCxnSpPr>
        <p:spPr>
          <a:xfrm rot="5400000">
            <a:off x="3179974" y="5108014"/>
            <a:ext cx="2784494" cy="1146"/>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a:off x="285720" y="3643314"/>
            <a:ext cx="8501122"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159" name="星 10 158"/>
          <p:cNvSpPr/>
          <p:nvPr/>
        </p:nvSpPr>
        <p:spPr>
          <a:xfrm>
            <a:off x="8072430" y="4287844"/>
            <a:ext cx="1071570" cy="571504"/>
          </a:xfrm>
          <a:prstGeom prst="star10">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latin typeface="メイリオ" pitchFamily="50" charset="-128"/>
                <a:ea typeface="メイリオ" pitchFamily="50" charset="-128"/>
              </a:rPr>
              <a:t>write</a:t>
            </a:r>
            <a:endParaRPr lang="ja-JP" altLang="en-US" sz="1600" b="1" dirty="0" smtClean="0">
              <a:solidFill>
                <a:schemeClr val="tx1"/>
              </a:solidFill>
              <a:latin typeface="メイリオ" pitchFamily="50" charset="-128"/>
              <a:ea typeface="メイリオ" pitchFamily="50" charset="-128"/>
            </a:endParaRPr>
          </a:p>
          <a:p>
            <a:pPr algn="ctr"/>
            <a:r>
              <a:rPr lang="ja-JP" altLang="en-US" sz="1600" b="1" dirty="0" smtClean="0">
                <a:solidFill>
                  <a:schemeClr val="tx1"/>
                </a:solidFill>
                <a:latin typeface="メイリオ" pitchFamily="50" charset="-128"/>
                <a:ea typeface="メイリオ" pitchFamily="50" charset="-128"/>
              </a:rPr>
              <a:t>発生</a:t>
            </a:r>
          </a:p>
        </p:txBody>
      </p:sp>
      <p:sp>
        <p:nvSpPr>
          <p:cNvPr id="112" name="Line 15"/>
          <p:cNvSpPr>
            <a:spLocks noChangeShapeType="1"/>
          </p:cNvSpPr>
          <p:nvPr/>
        </p:nvSpPr>
        <p:spPr bwMode="auto">
          <a:xfrm>
            <a:off x="2714612" y="5216538"/>
            <a:ext cx="500066" cy="214314"/>
          </a:xfrm>
          <a:prstGeom prst="line">
            <a:avLst/>
          </a:prstGeom>
          <a:noFill/>
          <a:ln w="38100">
            <a:solidFill>
              <a:srgbClr val="800000"/>
            </a:solidFill>
            <a:prstDash val="sysDash"/>
            <a:round/>
            <a:headEnd/>
            <a:tailEnd/>
          </a:ln>
        </p:spPr>
        <p:txBody>
          <a:bodyPr/>
          <a:lstStyle/>
          <a:p>
            <a:endParaRPr lang="ja-JP" altLang="en-US"/>
          </a:p>
        </p:txBody>
      </p:sp>
      <p:sp>
        <p:nvSpPr>
          <p:cNvPr id="113" name="Line 16"/>
          <p:cNvSpPr>
            <a:spLocks noChangeShapeType="1"/>
          </p:cNvSpPr>
          <p:nvPr/>
        </p:nvSpPr>
        <p:spPr bwMode="auto">
          <a:xfrm>
            <a:off x="2714612" y="5502290"/>
            <a:ext cx="500066" cy="214314"/>
          </a:xfrm>
          <a:prstGeom prst="line">
            <a:avLst/>
          </a:prstGeom>
          <a:noFill/>
          <a:ln w="38100">
            <a:solidFill>
              <a:srgbClr val="800000"/>
            </a:solidFill>
            <a:prstDash val="sysDash"/>
            <a:round/>
            <a:headEnd/>
            <a:tailEnd/>
          </a:ln>
        </p:spPr>
        <p:txBody>
          <a:bodyPr/>
          <a:lstStyle/>
          <a:p>
            <a:endParaRPr lang="ja-JP" altLang="en-US"/>
          </a:p>
        </p:txBody>
      </p:sp>
      <p:sp>
        <p:nvSpPr>
          <p:cNvPr id="161" name="上矢印 160"/>
          <p:cNvSpPr/>
          <p:nvPr/>
        </p:nvSpPr>
        <p:spPr>
          <a:xfrm>
            <a:off x="6072198" y="4716472"/>
            <a:ext cx="1214446" cy="500066"/>
          </a:xfrm>
          <a:prstGeom prst="up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2" name="正方形/長方形 161"/>
          <p:cNvSpPr/>
          <p:nvPr/>
        </p:nvSpPr>
        <p:spPr>
          <a:xfrm>
            <a:off x="1643042" y="5180819"/>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3" name="テキスト ボックス 162"/>
          <p:cNvSpPr txBox="1"/>
          <p:nvPr/>
        </p:nvSpPr>
        <p:spPr>
          <a:xfrm>
            <a:off x="6286512" y="4859348"/>
            <a:ext cx="877163" cy="369332"/>
          </a:xfrm>
          <a:prstGeom prst="rect">
            <a:avLst/>
          </a:prstGeom>
          <a:noFill/>
        </p:spPr>
        <p:txBody>
          <a:bodyPr wrap="none" rtlCol="0">
            <a:spAutoFit/>
          </a:bodyPr>
          <a:lstStyle/>
          <a:p>
            <a:r>
              <a:rPr kumimoji="1" lang="ja-JP" altLang="en-US" sz="1800" b="1" dirty="0" smtClean="0">
                <a:latin typeface="メイリオ" pitchFamily="50" charset="-128"/>
                <a:ea typeface="メイリオ" pitchFamily="50" charset="-128"/>
              </a:rPr>
              <a:t>コピー</a:t>
            </a:r>
            <a:endParaRPr kumimoji="1" lang="ja-JP" altLang="en-US" sz="1800" b="1" dirty="0">
              <a:latin typeface="メイリオ" pitchFamily="50" charset="-128"/>
              <a:ea typeface="メイリオ" pitchFamily="50" charset="-128"/>
            </a:endParaRPr>
          </a:p>
        </p:txBody>
      </p:sp>
      <p:grpSp>
        <p:nvGrpSpPr>
          <p:cNvPr id="167" name="グループ化 166"/>
          <p:cNvGrpSpPr/>
          <p:nvPr/>
        </p:nvGrpSpPr>
        <p:grpSpPr>
          <a:xfrm>
            <a:off x="7215206" y="4216406"/>
            <a:ext cx="428628" cy="1285886"/>
            <a:chOff x="7215206" y="4929198"/>
            <a:chExt cx="428628" cy="1285886"/>
          </a:xfrm>
        </p:grpSpPr>
        <p:sp>
          <p:nvSpPr>
            <p:cNvPr id="165" name="Line 13"/>
            <p:cNvSpPr>
              <a:spLocks noChangeShapeType="1"/>
            </p:cNvSpPr>
            <p:nvPr/>
          </p:nvSpPr>
          <p:spPr bwMode="auto">
            <a:xfrm flipV="1">
              <a:off x="7215206" y="4929198"/>
              <a:ext cx="428628" cy="928695"/>
            </a:xfrm>
            <a:prstGeom prst="line">
              <a:avLst/>
            </a:prstGeom>
            <a:noFill/>
            <a:ln w="38100">
              <a:solidFill>
                <a:srgbClr val="FFC000"/>
              </a:solidFill>
              <a:prstDash val="sysDash"/>
              <a:round/>
              <a:headEnd/>
              <a:tailEnd/>
            </a:ln>
          </p:spPr>
          <p:txBody>
            <a:bodyPr/>
            <a:lstStyle/>
            <a:p>
              <a:endParaRPr lang="ja-JP" altLang="en-US"/>
            </a:p>
          </p:txBody>
        </p:sp>
        <p:sp>
          <p:nvSpPr>
            <p:cNvPr id="166" name="Line 14"/>
            <p:cNvSpPr>
              <a:spLocks noChangeShapeType="1"/>
            </p:cNvSpPr>
            <p:nvPr/>
          </p:nvSpPr>
          <p:spPr bwMode="auto">
            <a:xfrm flipV="1">
              <a:off x="7215206" y="5214952"/>
              <a:ext cx="428628" cy="1000132"/>
            </a:xfrm>
            <a:prstGeom prst="line">
              <a:avLst/>
            </a:prstGeom>
            <a:noFill/>
            <a:ln w="38100">
              <a:solidFill>
                <a:srgbClr val="FFC000"/>
              </a:solidFill>
              <a:prstDash val="sysDash"/>
              <a:round/>
              <a:headEnd/>
              <a:tailEnd/>
            </a:ln>
          </p:spPr>
          <p:txBody>
            <a:bodyPr/>
            <a:lstStyle/>
            <a:p>
              <a:endParaRPr lang="ja-JP" altLang="en-US"/>
            </a:p>
          </p:txBody>
        </p:sp>
      </p:grpSp>
      <p:sp>
        <p:nvSpPr>
          <p:cNvPr id="169" name="テキスト ボックス 168"/>
          <p:cNvSpPr txBox="1"/>
          <p:nvPr/>
        </p:nvSpPr>
        <p:spPr>
          <a:xfrm>
            <a:off x="4572000" y="3644902"/>
            <a:ext cx="1980029" cy="400110"/>
          </a:xfrm>
          <a:prstGeom prst="rect">
            <a:avLst/>
          </a:prstGeom>
          <a:noFill/>
        </p:spPr>
        <p:txBody>
          <a:bodyPr wrap="none" rtlCol="0">
            <a:spAutoFit/>
          </a:bodyPr>
          <a:lstStyle/>
          <a:p>
            <a:r>
              <a:rPr kumimoji="1" lang="ja-JP" altLang="en-US" sz="2000" b="1" dirty="0" smtClean="0">
                <a:latin typeface="メイリオ" pitchFamily="50" charset="-128"/>
                <a:ea typeface="メイリオ" pitchFamily="50" charset="-128"/>
              </a:rPr>
              <a:t>書き込み発生後</a:t>
            </a:r>
            <a:endParaRPr kumimoji="1" lang="ja-JP" altLang="en-US" sz="2000" b="1" dirty="0">
              <a:latin typeface="メイリオ" pitchFamily="50" charset="-128"/>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dissolve">
                                      <p:cBhvr>
                                        <p:cTn id="7" dur="500"/>
                                        <p:tgtEl>
                                          <p:spTgt spid="15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
                                        </p:tgtEl>
                                        <p:attrNameLst>
                                          <p:attrName>style.visibility</p:attrName>
                                        </p:attrNameLst>
                                      </p:cBhvr>
                                      <p:to>
                                        <p:strVal val="visible"/>
                                      </p:to>
                                    </p:set>
                                    <p:animEffect transition="in" filter="dissolve">
                                      <p:cBhvr>
                                        <p:cTn id="12" dur="500"/>
                                        <p:tgtEl>
                                          <p:spTgt spid="16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61"/>
                                        </p:tgtEl>
                                        <p:attrNameLst>
                                          <p:attrName>style.visibility</p:attrName>
                                        </p:attrNameLst>
                                      </p:cBhvr>
                                      <p:to>
                                        <p:strVal val="visible"/>
                                      </p:to>
                                    </p:set>
                                    <p:animEffect transition="in" filter="dissolve">
                                      <p:cBhvr>
                                        <p:cTn id="15" dur="500"/>
                                        <p:tgtEl>
                                          <p:spTgt spid="161"/>
                                        </p:tgtEl>
                                      </p:cBhvr>
                                    </p:animEffect>
                                  </p:childTnLst>
                                </p:cTn>
                              </p:par>
                              <p:par>
                                <p:cTn id="16" presetID="9" presetClass="exit" presetSubtype="0" fill="hold" nodeType="withEffect">
                                  <p:stCondLst>
                                    <p:cond delay="0"/>
                                  </p:stCondLst>
                                  <p:childTnLst>
                                    <p:animEffect transition="out" filter="dissolve">
                                      <p:cBhvr>
                                        <p:cTn id="17" dur="500"/>
                                        <p:tgtEl>
                                          <p:spTgt spid="167"/>
                                        </p:tgtEl>
                                      </p:cBhvr>
                                    </p:animEffect>
                                    <p:set>
                                      <p:cBhvr>
                                        <p:cTn id="18" dur="1" fill="hold">
                                          <p:stCondLst>
                                            <p:cond delay="499"/>
                                          </p:stCondLst>
                                        </p:cTn>
                                        <p:tgtEl>
                                          <p:spTgt spid="167"/>
                                        </p:tgtEl>
                                        <p:attrNameLst>
                                          <p:attrName>style.visibility</p:attrName>
                                        </p:attrNameLst>
                                      </p:cBhvr>
                                      <p:to>
                                        <p:strVal val="hidden"/>
                                      </p:to>
                                    </p:set>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dissolve">
                                      <p:cBhvr>
                                        <p:cTn id="22"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p:bldP spid="161" grpId="0" animBg="1"/>
      <p:bldP spid="16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pPr eaLnBrk="1" hangingPunct="1"/>
            <a:r>
              <a:rPr lang="en-US" altLang="ja-JP" dirty="0" smtClean="0"/>
              <a:t>fork : </a:t>
            </a:r>
            <a:r>
              <a:rPr lang="ja-JP" altLang="en-US" dirty="0" smtClean="0"/>
              <a:t>アドレス空間のコピー</a:t>
            </a:r>
          </a:p>
          <a:p>
            <a:pPr eaLnBrk="1" hangingPunct="1"/>
            <a:r>
              <a:rPr lang="en-US" altLang="ja-JP" dirty="0" err="1" smtClean="0"/>
              <a:t>pid</a:t>
            </a:r>
            <a:r>
              <a:rPr lang="en-US" altLang="ja-JP" dirty="0" smtClean="0"/>
              <a:t> = fork();</a:t>
            </a:r>
            <a:br>
              <a:rPr lang="en-US" altLang="ja-JP" dirty="0" smtClean="0"/>
            </a:br>
            <a:r>
              <a:rPr lang="en-US" altLang="ja-JP" dirty="0" smtClean="0"/>
              <a:t>if (</a:t>
            </a:r>
            <a:r>
              <a:rPr lang="en-US" altLang="ja-JP" dirty="0" err="1" smtClean="0"/>
              <a:t>pid</a:t>
            </a:r>
            <a:r>
              <a:rPr lang="en-US" altLang="ja-JP" dirty="0" smtClean="0"/>
              <a:t> == 0) { /* child */ </a:t>
            </a:r>
            <a:br>
              <a:rPr lang="en-US" altLang="ja-JP" dirty="0" smtClean="0"/>
            </a:br>
            <a:r>
              <a:rPr lang="en-US" altLang="ja-JP" dirty="0" smtClean="0"/>
              <a:t>  …; </a:t>
            </a:r>
            <a:br>
              <a:rPr lang="en-US" altLang="ja-JP" dirty="0" smtClean="0"/>
            </a:br>
            <a:r>
              <a:rPr lang="en-US" altLang="ja-JP" dirty="0" smtClean="0"/>
              <a:t>  </a:t>
            </a:r>
            <a:r>
              <a:rPr lang="en-US" altLang="ja-JP" dirty="0" err="1" smtClean="0"/>
              <a:t>execve</a:t>
            </a:r>
            <a:r>
              <a:rPr lang="en-US" altLang="ja-JP" dirty="0" smtClean="0"/>
              <a:t>(“/bin/</a:t>
            </a:r>
            <a:r>
              <a:rPr lang="en-US" altLang="ja-JP" dirty="0" err="1" smtClean="0"/>
              <a:t>ls</a:t>
            </a:r>
            <a:r>
              <a:rPr lang="en-US" altLang="ja-JP" dirty="0" smtClean="0"/>
              <a:t>”, …);</a:t>
            </a:r>
            <a:br>
              <a:rPr lang="en-US" altLang="ja-JP" dirty="0" smtClean="0"/>
            </a:br>
            <a:r>
              <a:rPr lang="en-US" altLang="ja-JP" dirty="0" smtClean="0"/>
              <a:t>} else { /* parent */</a:t>
            </a:r>
            <a:br>
              <a:rPr lang="en-US" altLang="ja-JP" dirty="0" smtClean="0"/>
            </a:br>
            <a:r>
              <a:rPr lang="en-US" altLang="ja-JP" dirty="0" smtClean="0"/>
              <a:t>   …;</a:t>
            </a:r>
            <a:br>
              <a:rPr lang="en-US" altLang="ja-JP" dirty="0" smtClean="0"/>
            </a:br>
            <a:r>
              <a:rPr lang="en-US" altLang="ja-JP" dirty="0" smtClean="0"/>
              <a:t>}</a:t>
            </a:r>
          </a:p>
        </p:txBody>
      </p:sp>
      <p:sp>
        <p:nvSpPr>
          <p:cNvPr id="50178" name="Rectangle 2"/>
          <p:cNvSpPr>
            <a:spLocks noGrp="1" noChangeArrowheads="1"/>
          </p:cNvSpPr>
          <p:nvPr>
            <p:ph type="title"/>
          </p:nvPr>
        </p:nvSpPr>
        <p:spPr/>
        <p:txBody>
          <a:bodyPr/>
          <a:lstStyle/>
          <a:p>
            <a:pPr eaLnBrk="1" hangingPunct="1"/>
            <a:r>
              <a:rPr lang="ja-JP" altLang="en-US" sz="3600" dirty="0" smtClean="0"/>
              <a:t>応用</a:t>
            </a:r>
            <a:r>
              <a:rPr lang="en-US" altLang="ja-JP" sz="3600" dirty="0" smtClean="0"/>
              <a:t>: Copy-on-write</a:t>
            </a:r>
            <a:r>
              <a:rPr lang="ja-JP" altLang="en-US" sz="3600" dirty="0" smtClean="0"/>
              <a:t>による高速</a:t>
            </a:r>
            <a:r>
              <a:rPr lang="en-US" altLang="ja-JP" sz="3600" dirty="0" smtClean="0"/>
              <a:t>fork(1)</a:t>
            </a:r>
          </a:p>
        </p:txBody>
      </p:sp>
      <p:grpSp>
        <p:nvGrpSpPr>
          <p:cNvPr id="50180" name="Group 4"/>
          <p:cNvGrpSpPr>
            <a:grpSpLocks/>
          </p:cNvGrpSpPr>
          <p:nvPr/>
        </p:nvGrpSpPr>
        <p:grpSpPr bwMode="auto">
          <a:xfrm>
            <a:off x="5508625" y="2492375"/>
            <a:ext cx="1008063" cy="1368425"/>
            <a:chOff x="3560" y="1570"/>
            <a:chExt cx="635" cy="862"/>
          </a:xfrm>
        </p:grpSpPr>
        <p:sp>
          <p:nvSpPr>
            <p:cNvPr id="50202" name="Rectangle 5"/>
            <p:cNvSpPr>
              <a:spLocks noChangeArrowheads="1"/>
            </p:cNvSpPr>
            <p:nvPr/>
          </p:nvSpPr>
          <p:spPr bwMode="auto">
            <a:xfrm>
              <a:off x="3560" y="1570"/>
              <a:ext cx="635" cy="862"/>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50203" name="Rectangle 6"/>
            <p:cNvSpPr>
              <a:spLocks noChangeArrowheads="1"/>
            </p:cNvSpPr>
            <p:nvPr/>
          </p:nvSpPr>
          <p:spPr bwMode="auto">
            <a:xfrm>
              <a:off x="3560" y="1706"/>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204" name="Rectangle 7"/>
            <p:cNvSpPr>
              <a:spLocks noChangeArrowheads="1"/>
            </p:cNvSpPr>
            <p:nvPr/>
          </p:nvSpPr>
          <p:spPr bwMode="auto">
            <a:xfrm>
              <a:off x="3560" y="1933"/>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205" name="Rectangle 8"/>
            <p:cNvSpPr>
              <a:spLocks noChangeArrowheads="1"/>
            </p:cNvSpPr>
            <p:nvPr/>
          </p:nvSpPr>
          <p:spPr bwMode="auto">
            <a:xfrm>
              <a:off x="3560" y="2205"/>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grpSp>
        <p:nvGrpSpPr>
          <p:cNvPr id="50181" name="Group 9"/>
          <p:cNvGrpSpPr>
            <a:grpSpLocks/>
          </p:cNvGrpSpPr>
          <p:nvPr/>
        </p:nvGrpSpPr>
        <p:grpSpPr bwMode="auto">
          <a:xfrm>
            <a:off x="7667625" y="2636838"/>
            <a:ext cx="1008063" cy="1368425"/>
            <a:chOff x="3560" y="1570"/>
            <a:chExt cx="635" cy="862"/>
          </a:xfrm>
        </p:grpSpPr>
        <p:sp>
          <p:nvSpPr>
            <p:cNvPr id="50198" name="Rectangle 10"/>
            <p:cNvSpPr>
              <a:spLocks noChangeArrowheads="1"/>
            </p:cNvSpPr>
            <p:nvPr/>
          </p:nvSpPr>
          <p:spPr bwMode="auto">
            <a:xfrm>
              <a:off x="3560" y="1570"/>
              <a:ext cx="635" cy="862"/>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50199" name="Rectangle 11"/>
            <p:cNvSpPr>
              <a:spLocks noChangeArrowheads="1"/>
            </p:cNvSpPr>
            <p:nvPr/>
          </p:nvSpPr>
          <p:spPr bwMode="auto">
            <a:xfrm>
              <a:off x="3560" y="1706"/>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200" name="Rectangle 12"/>
            <p:cNvSpPr>
              <a:spLocks noChangeArrowheads="1"/>
            </p:cNvSpPr>
            <p:nvPr/>
          </p:nvSpPr>
          <p:spPr bwMode="auto">
            <a:xfrm>
              <a:off x="3560" y="1933"/>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201" name="Rectangle 13"/>
            <p:cNvSpPr>
              <a:spLocks noChangeArrowheads="1"/>
            </p:cNvSpPr>
            <p:nvPr/>
          </p:nvSpPr>
          <p:spPr bwMode="auto">
            <a:xfrm>
              <a:off x="3560" y="2205"/>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grpSp>
        <p:nvGrpSpPr>
          <p:cNvPr id="50182" name="Group 14"/>
          <p:cNvGrpSpPr>
            <a:grpSpLocks/>
          </p:cNvGrpSpPr>
          <p:nvPr/>
        </p:nvGrpSpPr>
        <p:grpSpPr bwMode="auto">
          <a:xfrm>
            <a:off x="7883525" y="2997200"/>
            <a:ext cx="1008063" cy="1368425"/>
            <a:chOff x="3560" y="1570"/>
            <a:chExt cx="635" cy="862"/>
          </a:xfrm>
        </p:grpSpPr>
        <p:sp>
          <p:nvSpPr>
            <p:cNvPr id="50194" name="Rectangle 15"/>
            <p:cNvSpPr>
              <a:spLocks noChangeArrowheads="1"/>
            </p:cNvSpPr>
            <p:nvPr/>
          </p:nvSpPr>
          <p:spPr bwMode="auto">
            <a:xfrm>
              <a:off x="3560" y="1570"/>
              <a:ext cx="635" cy="862"/>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50195" name="Rectangle 16"/>
            <p:cNvSpPr>
              <a:spLocks noChangeArrowheads="1"/>
            </p:cNvSpPr>
            <p:nvPr/>
          </p:nvSpPr>
          <p:spPr bwMode="auto">
            <a:xfrm>
              <a:off x="3560" y="1706"/>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196" name="Rectangle 17"/>
            <p:cNvSpPr>
              <a:spLocks noChangeArrowheads="1"/>
            </p:cNvSpPr>
            <p:nvPr/>
          </p:nvSpPr>
          <p:spPr bwMode="auto">
            <a:xfrm>
              <a:off x="3560" y="1933"/>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197" name="Rectangle 18"/>
            <p:cNvSpPr>
              <a:spLocks noChangeArrowheads="1"/>
            </p:cNvSpPr>
            <p:nvPr/>
          </p:nvSpPr>
          <p:spPr bwMode="auto">
            <a:xfrm>
              <a:off x="3560" y="2205"/>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grpSp>
        <p:nvGrpSpPr>
          <p:cNvPr id="50183" name="Group 19"/>
          <p:cNvGrpSpPr>
            <a:grpSpLocks/>
          </p:cNvGrpSpPr>
          <p:nvPr/>
        </p:nvGrpSpPr>
        <p:grpSpPr bwMode="auto">
          <a:xfrm>
            <a:off x="6588125" y="4724400"/>
            <a:ext cx="1008063" cy="1368425"/>
            <a:chOff x="3560" y="1570"/>
            <a:chExt cx="635" cy="862"/>
          </a:xfrm>
        </p:grpSpPr>
        <p:sp>
          <p:nvSpPr>
            <p:cNvPr id="50190" name="Rectangle 20"/>
            <p:cNvSpPr>
              <a:spLocks noChangeArrowheads="1"/>
            </p:cNvSpPr>
            <p:nvPr/>
          </p:nvSpPr>
          <p:spPr bwMode="auto">
            <a:xfrm>
              <a:off x="3560" y="1570"/>
              <a:ext cx="635" cy="862"/>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50191" name="Rectangle 21"/>
            <p:cNvSpPr>
              <a:spLocks noChangeArrowheads="1"/>
            </p:cNvSpPr>
            <p:nvPr/>
          </p:nvSpPr>
          <p:spPr bwMode="auto">
            <a:xfrm>
              <a:off x="3560" y="1706"/>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192" name="Rectangle 22"/>
            <p:cNvSpPr>
              <a:spLocks noChangeArrowheads="1"/>
            </p:cNvSpPr>
            <p:nvPr/>
          </p:nvSpPr>
          <p:spPr bwMode="auto">
            <a:xfrm>
              <a:off x="3560" y="1933"/>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193" name="Rectangle 23"/>
            <p:cNvSpPr>
              <a:spLocks noChangeArrowheads="1"/>
            </p:cNvSpPr>
            <p:nvPr/>
          </p:nvSpPr>
          <p:spPr bwMode="auto">
            <a:xfrm>
              <a:off x="3560" y="2205"/>
              <a:ext cx="635" cy="18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sp>
        <p:nvSpPr>
          <p:cNvPr id="50184" name="Rectangle 24"/>
          <p:cNvSpPr>
            <a:spLocks noChangeArrowheads="1"/>
          </p:cNvSpPr>
          <p:nvPr/>
        </p:nvSpPr>
        <p:spPr bwMode="auto">
          <a:xfrm>
            <a:off x="6804025" y="5084763"/>
            <a:ext cx="1008063" cy="1368425"/>
          </a:xfrm>
          <a:prstGeom prst="rect">
            <a:avLst/>
          </a:prstGeom>
          <a:solidFill>
            <a:schemeClr val="bg1"/>
          </a:solidFill>
          <a:ln w="9525">
            <a:solidFill>
              <a:schemeClr val="tx1"/>
            </a:solidFill>
            <a:miter lim="800000"/>
            <a:headEnd/>
            <a:tailEnd/>
          </a:ln>
        </p:spPr>
        <p:txBody>
          <a:bodyPr wrap="none" anchor="ctr"/>
          <a:lstStyle/>
          <a:p>
            <a:pPr algn="ctr"/>
            <a:r>
              <a:rPr lang="en-US" altLang="ja-JP">
                <a:latin typeface="Times New Roman" pitchFamily="18" charset="0"/>
              </a:rPr>
              <a:t>ls</a:t>
            </a:r>
          </a:p>
        </p:txBody>
      </p:sp>
      <p:sp>
        <p:nvSpPr>
          <p:cNvPr id="50185" name="Rectangle 25"/>
          <p:cNvSpPr>
            <a:spLocks noChangeArrowheads="1"/>
          </p:cNvSpPr>
          <p:nvPr/>
        </p:nvSpPr>
        <p:spPr bwMode="auto">
          <a:xfrm>
            <a:off x="6804025" y="5300663"/>
            <a:ext cx="1008063" cy="144462"/>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186" name="Line 26"/>
          <p:cNvSpPr>
            <a:spLocks noChangeShapeType="1"/>
          </p:cNvSpPr>
          <p:nvPr/>
        </p:nvSpPr>
        <p:spPr bwMode="auto">
          <a:xfrm>
            <a:off x="6659563" y="3284538"/>
            <a:ext cx="936625" cy="0"/>
          </a:xfrm>
          <a:prstGeom prst="line">
            <a:avLst/>
          </a:prstGeom>
          <a:noFill/>
          <a:ln w="9525">
            <a:solidFill>
              <a:schemeClr val="tx1"/>
            </a:solidFill>
            <a:round/>
            <a:headEnd/>
            <a:tailEnd type="triangle" w="med" len="med"/>
          </a:ln>
        </p:spPr>
        <p:txBody>
          <a:bodyPr/>
          <a:lstStyle/>
          <a:p>
            <a:endParaRPr lang="ja-JP" altLang="en-US"/>
          </a:p>
        </p:txBody>
      </p:sp>
      <p:sp>
        <p:nvSpPr>
          <p:cNvPr id="50187" name="Text Box 27"/>
          <p:cNvSpPr txBox="1">
            <a:spLocks noChangeArrowheads="1"/>
          </p:cNvSpPr>
          <p:nvPr/>
        </p:nvSpPr>
        <p:spPr bwMode="auto">
          <a:xfrm>
            <a:off x="6616700" y="2900363"/>
            <a:ext cx="692150" cy="457200"/>
          </a:xfrm>
          <a:prstGeom prst="rect">
            <a:avLst/>
          </a:prstGeom>
          <a:noFill/>
          <a:ln w="9525">
            <a:noFill/>
            <a:miter lim="800000"/>
            <a:headEnd/>
            <a:tailEnd/>
          </a:ln>
        </p:spPr>
        <p:txBody>
          <a:bodyPr wrap="none">
            <a:spAutoFit/>
          </a:bodyPr>
          <a:lstStyle/>
          <a:p>
            <a:r>
              <a:rPr lang="en-US" altLang="ja-JP">
                <a:latin typeface="Times New Roman" pitchFamily="18" charset="0"/>
              </a:rPr>
              <a:t>fork</a:t>
            </a:r>
          </a:p>
        </p:txBody>
      </p:sp>
      <p:sp>
        <p:nvSpPr>
          <p:cNvPr id="50188" name="Line 28"/>
          <p:cNvSpPr>
            <a:spLocks noChangeShapeType="1"/>
          </p:cNvSpPr>
          <p:nvPr/>
        </p:nvSpPr>
        <p:spPr bwMode="auto">
          <a:xfrm flipH="1">
            <a:off x="7812088" y="4437063"/>
            <a:ext cx="395287" cy="647700"/>
          </a:xfrm>
          <a:prstGeom prst="line">
            <a:avLst/>
          </a:prstGeom>
          <a:noFill/>
          <a:ln w="9525">
            <a:solidFill>
              <a:schemeClr val="tx1"/>
            </a:solidFill>
            <a:round/>
            <a:headEnd/>
            <a:tailEnd type="triangle" w="med" len="med"/>
          </a:ln>
        </p:spPr>
        <p:txBody>
          <a:bodyPr/>
          <a:lstStyle/>
          <a:p>
            <a:endParaRPr lang="ja-JP" altLang="en-US"/>
          </a:p>
        </p:txBody>
      </p:sp>
      <p:sp>
        <p:nvSpPr>
          <p:cNvPr id="50189" name="Text Box 29"/>
          <p:cNvSpPr txBox="1">
            <a:spLocks noChangeArrowheads="1"/>
          </p:cNvSpPr>
          <p:nvPr/>
        </p:nvSpPr>
        <p:spPr bwMode="auto">
          <a:xfrm>
            <a:off x="8027988" y="4652963"/>
            <a:ext cx="741362" cy="457200"/>
          </a:xfrm>
          <a:prstGeom prst="rect">
            <a:avLst/>
          </a:prstGeom>
          <a:noFill/>
          <a:ln w="9525">
            <a:noFill/>
            <a:miter lim="800000"/>
            <a:headEnd/>
            <a:tailEnd/>
          </a:ln>
        </p:spPr>
        <p:txBody>
          <a:bodyPr wrap="none">
            <a:spAutoFit/>
          </a:bodyPr>
          <a:lstStyle/>
          <a:p>
            <a:r>
              <a:rPr lang="en-US" altLang="ja-JP">
                <a:latin typeface="Times New Roman" pitchFamily="18" charset="0"/>
              </a:rPr>
              <a:t>exec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pPr eaLnBrk="1" hangingPunct="1"/>
            <a:r>
              <a:rPr lang="ja-JP" altLang="en-US" dirty="0" smtClean="0"/>
              <a:t>子プロセス生成</a:t>
            </a:r>
            <a:r>
              <a:rPr lang="en-US" altLang="ja-JP" dirty="0" smtClean="0"/>
              <a:t>=</a:t>
            </a:r>
            <a:r>
              <a:rPr lang="ja-JP" altLang="en-US" dirty="0" smtClean="0">
                <a:solidFill>
                  <a:srgbClr val="FF0000"/>
                </a:solidFill>
              </a:rPr>
              <a:t>ページテーブル</a:t>
            </a:r>
            <a:r>
              <a:rPr lang="en-US" altLang="ja-JP" dirty="0" smtClean="0">
                <a:solidFill>
                  <a:srgbClr val="FF0000"/>
                </a:solidFill>
              </a:rPr>
              <a:t>+</a:t>
            </a:r>
            <a:r>
              <a:rPr lang="ja-JP" altLang="en-US" dirty="0" smtClean="0">
                <a:solidFill>
                  <a:srgbClr val="FF0000"/>
                </a:solidFill>
              </a:rPr>
              <a:t>アドレス空間記述表の</a:t>
            </a:r>
            <a:r>
              <a:rPr lang="ja-JP" altLang="en-US" dirty="0" smtClean="0"/>
              <a:t>コピー</a:t>
            </a:r>
            <a:r>
              <a:rPr lang="en-US" altLang="ja-JP" dirty="0" smtClean="0"/>
              <a:t>(</a:t>
            </a:r>
            <a:r>
              <a:rPr lang="en-US" altLang="ja-JP" dirty="0" smtClean="0">
                <a:sym typeface="Symbol" pitchFamily="18" charset="2"/>
              </a:rPr>
              <a:t></a:t>
            </a:r>
            <a:r>
              <a:rPr lang="ja-JP" altLang="en-US" dirty="0" smtClean="0"/>
              <a:t>物理メモリのコピー</a:t>
            </a:r>
            <a:r>
              <a:rPr lang="en-US" altLang="ja-JP" dirty="0" smtClean="0"/>
              <a:t>)</a:t>
            </a:r>
          </a:p>
          <a:p>
            <a:pPr lvl="1" eaLnBrk="1" hangingPunct="1"/>
            <a:r>
              <a:rPr lang="ja-JP" altLang="en-US" dirty="0" smtClean="0"/>
              <a:t>生成直後は物理メモリを親子で共有</a:t>
            </a:r>
          </a:p>
          <a:p>
            <a:pPr lvl="1" eaLnBrk="1" hangingPunct="1"/>
            <a:r>
              <a:rPr lang="ja-JP" altLang="en-US" dirty="0" smtClean="0"/>
              <a:t>ただし「書き込み不可」に設定しておく</a:t>
            </a:r>
          </a:p>
          <a:p>
            <a:pPr eaLnBrk="1" hangingPunct="1"/>
            <a:r>
              <a:rPr lang="ja-JP" altLang="en-US" dirty="0" smtClean="0"/>
              <a:t>書き込まれたページのみ，書き込まれた時点でコピーを生成していく</a:t>
            </a:r>
          </a:p>
          <a:p>
            <a:pPr eaLnBrk="1" hangingPunct="1"/>
            <a:r>
              <a:rPr lang="ja-JP" altLang="en-US" dirty="0" smtClean="0"/>
              <a:t>子プロセスがやがて</a:t>
            </a:r>
            <a:r>
              <a:rPr lang="en-US" altLang="ja-JP" dirty="0" err="1" smtClean="0"/>
              <a:t>execve</a:t>
            </a:r>
            <a:r>
              <a:rPr lang="ja-JP" altLang="en-US" dirty="0" smtClean="0"/>
              <a:t>を実行すると，子プロセスのマッピングは除去される</a:t>
            </a:r>
          </a:p>
        </p:txBody>
      </p:sp>
      <p:sp>
        <p:nvSpPr>
          <p:cNvPr id="51202" name="Rectangle 2"/>
          <p:cNvSpPr>
            <a:spLocks noGrp="1" noChangeArrowheads="1"/>
          </p:cNvSpPr>
          <p:nvPr>
            <p:ph type="title"/>
          </p:nvPr>
        </p:nvSpPr>
        <p:spPr/>
        <p:txBody>
          <a:bodyPr/>
          <a:lstStyle/>
          <a:p>
            <a:pPr eaLnBrk="1" hangingPunct="1"/>
            <a:r>
              <a:rPr lang="ja-JP" altLang="en-US" sz="3600" dirty="0" smtClean="0"/>
              <a:t>応用</a:t>
            </a:r>
            <a:r>
              <a:rPr lang="en-US" altLang="ja-JP" sz="3600" dirty="0" smtClean="0"/>
              <a:t>: Copy-on-write</a:t>
            </a:r>
            <a:r>
              <a:rPr lang="ja-JP" altLang="en-US" sz="3600" dirty="0" smtClean="0"/>
              <a:t>による高速</a:t>
            </a:r>
            <a:r>
              <a:rPr lang="en-US" altLang="ja-JP" sz="3600" dirty="0" smtClean="0"/>
              <a:t>fork(2)</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85800" y="71438"/>
            <a:ext cx="7772400" cy="928687"/>
          </a:xfrm>
        </p:spPr>
        <p:txBody>
          <a:bodyPr/>
          <a:lstStyle/>
          <a:p>
            <a:r>
              <a:rPr lang="en-US" altLang="ja-JP" dirty="0" smtClean="0"/>
              <a:t>Agenda</a:t>
            </a:r>
            <a:endParaRPr lang="ja-JP" altLang="en-US" dirty="0" smtClean="0"/>
          </a:p>
        </p:txBody>
      </p:sp>
      <p:sp>
        <p:nvSpPr>
          <p:cNvPr id="46" name="コンテンツ プレースホルダ 45"/>
          <p:cNvSpPr>
            <a:spLocks noGrp="1"/>
          </p:cNvSpPr>
          <p:nvPr>
            <p:ph idx="1"/>
          </p:nvPr>
        </p:nvSpPr>
        <p:spPr/>
        <p:txBody>
          <a:bodyPr/>
          <a:lstStyle/>
          <a:p>
            <a:pPr>
              <a:buClr>
                <a:schemeClr val="tx1">
                  <a:lumMod val="50000"/>
                  <a:lumOff val="50000"/>
                </a:schemeClr>
              </a:buClr>
            </a:pPr>
            <a:r>
              <a:rPr kumimoji="1" lang="ja-JP" altLang="en-US" dirty="0" smtClean="0">
                <a:solidFill>
                  <a:schemeClr val="tx1">
                    <a:lumMod val="50000"/>
                    <a:lumOff val="50000"/>
                  </a:schemeClr>
                </a:solidFill>
              </a:rPr>
              <a:t>ディスクの話の残り</a:t>
            </a:r>
            <a:endParaRPr kumimoji="1" lang="en-US" altLang="ja-JP" dirty="0" smtClean="0">
              <a:solidFill>
                <a:schemeClr val="tx1">
                  <a:lumMod val="50000"/>
                  <a:lumOff val="50000"/>
                </a:schemeClr>
              </a:solidFill>
            </a:endParaRPr>
          </a:p>
          <a:p>
            <a:pPr>
              <a:buClr>
                <a:schemeClr val="tx1">
                  <a:lumMod val="50000"/>
                  <a:lumOff val="50000"/>
                </a:schemeClr>
              </a:buClr>
            </a:pPr>
            <a:r>
              <a:rPr lang="ja-JP" altLang="en-US" dirty="0" smtClean="0">
                <a:solidFill>
                  <a:schemeClr val="tx1">
                    <a:lumMod val="50000"/>
                    <a:lumOff val="50000"/>
                  </a:schemeClr>
                </a:solidFill>
              </a:rPr>
              <a:t>メモリとディスクの簡単なまとめ</a:t>
            </a:r>
            <a:endParaRPr kumimoji="1" lang="ja-JP" altLang="en-US" dirty="0" smtClean="0">
              <a:solidFill>
                <a:schemeClr val="tx1">
                  <a:lumMod val="50000"/>
                  <a:lumOff val="50000"/>
                </a:schemeClr>
              </a:solidFill>
            </a:endParaRPr>
          </a:p>
          <a:p>
            <a:r>
              <a:rPr lang="ja-JP" altLang="en-US" dirty="0" smtClean="0"/>
              <a:t>メモリマップド・ファイル</a:t>
            </a:r>
            <a:r>
              <a:rPr lang="en-US" altLang="ja-JP" dirty="0" smtClean="0"/>
              <a:t>(Mmap)</a:t>
            </a:r>
            <a:endParaRPr lang="ja-JP" altLang="en-US" dirty="0" smtClean="0"/>
          </a:p>
          <a:p>
            <a:pPr lvl="1">
              <a:buClr>
                <a:schemeClr val="tx1">
                  <a:lumMod val="50000"/>
                  <a:lumOff val="50000"/>
                </a:schemeClr>
              </a:buClr>
            </a:pPr>
            <a:r>
              <a:rPr lang="ja-JP" altLang="en-US" dirty="0" smtClean="0">
                <a:solidFill>
                  <a:schemeClr val="tx1">
                    <a:lumMod val="50000"/>
                    <a:lumOff val="50000"/>
                  </a:schemeClr>
                </a:solidFill>
              </a:rPr>
              <a:t>使い方</a:t>
            </a:r>
          </a:p>
          <a:p>
            <a:pPr lvl="1">
              <a:buClr>
                <a:schemeClr val="tx1">
                  <a:lumMod val="50000"/>
                  <a:lumOff val="50000"/>
                </a:schemeClr>
              </a:buClr>
            </a:pPr>
            <a:r>
              <a:rPr lang="ja-JP" altLang="en-US" dirty="0" smtClean="0">
                <a:solidFill>
                  <a:schemeClr val="tx1">
                    <a:lumMod val="50000"/>
                    <a:lumOff val="50000"/>
                  </a:schemeClr>
                </a:solidFill>
              </a:rPr>
              <a:t>仕組み</a:t>
            </a:r>
          </a:p>
          <a:p>
            <a:pPr lvl="1">
              <a:buClr>
                <a:schemeClr val="tx1">
                  <a:lumMod val="50000"/>
                  <a:lumOff val="50000"/>
                </a:schemeClr>
              </a:buClr>
            </a:pPr>
            <a:r>
              <a:rPr lang="ja-JP" altLang="en-US" dirty="0" smtClean="0">
                <a:solidFill>
                  <a:schemeClr val="tx1">
                    <a:lumMod val="50000"/>
                    <a:lumOff val="50000"/>
                  </a:schemeClr>
                </a:solidFill>
              </a:rPr>
              <a:t>プライベートマッピングの最適化</a:t>
            </a:r>
          </a:p>
          <a:p>
            <a:pPr lvl="1"/>
            <a:r>
              <a:rPr lang="en-US" altLang="ja-JP" dirty="0" smtClean="0"/>
              <a:t>mmap</a:t>
            </a:r>
            <a:r>
              <a:rPr lang="ja-JP" altLang="en-US" dirty="0" smtClean="0"/>
              <a:t>の利用価値</a:t>
            </a:r>
          </a:p>
        </p:txBody>
      </p:sp>
      <p:sp>
        <p:nvSpPr>
          <p:cNvPr id="4" name="正方形/長方形 3"/>
          <p:cNvSpPr/>
          <p:nvPr/>
        </p:nvSpPr>
        <p:spPr>
          <a:xfrm>
            <a:off x="214282" y="4286256"/>
            <a:ext cx="7500990" cy="428628"/>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eaLnBrk="1" hangingPunct="1"/>
            <a:r>
              <a:rPr lang="ja-JP" altLang="en-US" dirty="0" smtClean="0"/>
              <a:t>大きなファイルの一部だけをランダムアクセスする場合</a:t>
            </a:r>
          </a:p>
          <a:p>
            <a:pPr lvl="1" eaLnBrk="1" hangingPunct="1"/>
            <a:r>
              <a:rPr lang="ja-JP" altLang="en-US" dirty="0" smtClean="0"/>
              <a:t>実はプログラムコード</a:t>
            </a:r>
            <a:r>
              <a:rPr lang="en-US" altLang="ja-JP" dirty="0" smtClean="0"/>
              <a:t>(</a:t>
            </a:r>
            <a:r>
              <a:rPr lang="ja-JP" altLang="en-US" dirty="0" smtClean="0"/>
              <a:t>特にライブラリ</a:t>
            </a:r>
            <a:r>
              <a:rPr lang="en-US" altLang="ja-JP" dirty="0" smtClean="0"/>
              <a:t>)</a:t>
            </a:r>
            <a:r>
              <a:rPr lang="ja-JP" altLang="en-US" dirty="0" smtClean="0"/>
              <a:t>はメモリマップドファイルを利用して共有されている</a:t>
            </a:r>
            <a:endParaRPr lang="en-US" altLang="ja-JP" dirty="0" smtClean="0"/>
          </a:p>
          <a:p>
            <a:pPr lvl="2" eaLnBrk="1" hangingPunct="1"/>
            <a:r>
              <a:rPr lang="en-US" altLang="ja-JP" dirty="0" err="1" smtClean="0"/>
              <a:t>printf</a:t>
            </a:r>
            <a:r>
              <a:rPr lang="ja-JP" altLang="en-US" dirty="0" smtClean="0"/>
              <a:t>や</a:t>
            </a:r>
            <a:r>
              <a:rPr lang="en-US" altLang="ja-JP" dirty="0" err="1" smtClean="0"/>
              <a:t>malloc</a:t>
            </a:r>
            <a:r>
              <a:rPr lang="ja-JP" altLang="en-US" dirty="0" smtClean="0"/>
              <a:t>が含まれる</a:t>
            </a:r>
            <a:r>
              <a:rPr lang="en-US" altLang="ja-JP" dirty="0" err="1" smtClean="0"/>
              <a:t>libc.so</a:t>
            </a:r>
            <a:r>
              <a:rPr lang="ja-JP" altLang="en-US" dirty="0" smtClean="0"/>
              <a:t>など</a:t>
            </a:r>
          </a:p>
          <a:p>
            <a:pPr lvl="1" eaLnBrk="1" hangingPunct="1"/>
            <a:r>
              <a:rPr lang="en-US" altLang="ja-JP" dirty="0" err="1" smtClean="0"/>
              <a:t>strace</a:t>
            </a:r>
            <a:r>
              <a:rPr lang="ja-JP" altLang="en-US" dirty="0" smtClean="0"/>
              <a:t>で観察してみよう</a:t>
            </a:r>
          </a:p>
        </p:txBody>
      </p:sp>
      <p:sp>
        <p:nvSpPr>
          <p:cNvPr id="41986" name="Rectangle 2"/>
          <p:cNvSpPr>
            <a:spLocks noGrp="1" noChangeArrowheads="1"/>
          </p:cNvSpPr>
          <p:nvPr>
            <p:ph type="title"/>
          </p:nvPr>
        </p:nvSpPr>
        <p:spPr/>
        <p:txBody>
          <a:bodyPr/>
          <a:lstStyle/>
          <a:p>
            <a:pPr eaLnBrk="1" hangingPunct="1"/>
            <a:r>
              <a:rPr lang="ja-JP" altLang="en-US" sz="3600" dirty="0" smtClean="0"/>
              <a:t>メモリマップドファイルの利用価値 </a:t>
            </a:r>
            <a:r>
              <a:rPr lang="en-US" altLang="ja-JP" sz="3600" dirty="0" smtClean="0"/>
              <a:t>(1)</a:t>
            </a:r>
          </a:p>
        </p:txBody>
      </p:sp>
      <p:sp>
        <p:nvSpPr>
          <p:cNvPr id="5" name="テキスト ボックス 4"/>
          <p:cNvSpPr txBox="1"/>
          <p:nvPr/>
        </p:nvSpPr>
        <p:spPr>
          <a:xfrm>
            <a:off x="285720" y="4143380"/>
            <a:ext cx="4185761" cy="1569660"/>
          </a:xfrm>
          <a:prstGeom prst="rect">
            <a:avLst/>
          </a:prstGeom>
          <a:solidFill>
            <a:srgbClr val="FFFF99"/>
          </a:solidFill>
          <a:effectLst>
            <a:outerShdw blurRad="50800" dist="38100" dir="2700000" algn="tl" rotWithShape="0">
              <a:prstClr val="black">
                <a:alpha val="40000"/>
              </a:prstClr>
            </a:outerShdw>
          </a:effectLst>
        </p:spPr>
        <p:txBody>
          <a:bodyPr wrap="none" rtlCol="0">
            <a:spAutoFit/>
          </a:bodyPr>
          <a:lstStyle/>
          <a:p>
            <a:r>
              <a:rPr lang="en-US" altLang="ja-JP" b="1" dirty="0" err="1" smtClean="0">
                <a:latin typeface="メイリオ" pitchFamily="50" charset="-128"/>
                <a:ea typeface="メイリオ" pitchFamily="50" charset="-128"/>
              </a:rPr>
              <a:t>strace</a:t>
            </a:r>
            <a:r>
              <a:rPr lang="en-US" altLang="ja-JP" b="1" dirty="0" smtClean="0">
                <a:latin typeface="メイリオ" pitchFamily="50" charset="-128"/>
                <a:ea typeface="メイリオ" pitchFamily="50" charset="-128"/>
              </a:rPr>
              <a:t>: </a:t>
            </a:r>
            <a:r>
              <a:rPr lang="en-US" altLang="ja-JP" dirty="0" smtClean="0">
                <a:latin typeface="メイリオ" pitchFamily="50" charset="-128"/>
                <a:ea typeface="メイリオ" pitchFamily="50" charset="-128"/>
              </a:rPr>
              <a:t>Linux</a:t>
            </a:r>
            <a:r>
              <a:rPr lang="ja-JP" altLang="en-US" dirty="0" smtClean="0">
                <a:latin typeface="メイリオ" pitchFamily="50" charset="-128"/>
                <a:ea typeface="メイリオ" pitchFamily="50" charset="-128"/>
              </a:rPr>
              <a:t>でプロセスが</a:t>
            </a:r>
          </a:p>
          <a:p>
            <a:r>
              <a:rPr lang="ja-JP" altLang="en-US" dirty="0" smtClean="0">
                <a:latin typeface="メイリオ" pitchFamily="50" charset="-128"/>
                <a:ea typeface="メイリオ" pitchFamily="50" charset="-128"/>
              </a:rPr>
              <a:t>呼んだシステムコールを表示</a:t>
            </a:r>
          </a:p>
          <a:p>
            <a:endParaRPr lang="en-US" altLang="ja-JP" dirty="0" smtClean="0">
              <a:latin typeface="メイリオ" pitchFamily="50" charset="-128"/>
              <a:ea typeface="メイリオ" pitchFamily="50" charset="-128"/>
            </a:endParaRPr>
          </a:p>
          <a:p>
            <a:r>
              <a:rPr lang="en-US" altLang="ja-JP" dirty="0" smtClean="0">
                <a:latin typeface="メイリオ" pitchFamily="50" charset="-128"/>
                <a:ea typeface="メイリオ" pitchFamily="50" charset="-128"/>
              </a:rPr>
              <a:t>$ </a:t>
            </a:r>
            <a:r>
              <a:rPr lang="en-US" altLang="ja-JP" dirty="0" err="1" smtClean="0">
                <a:latin typeface="メイリオ" pitchFamily="50" charset="-128"/>
                <a:ea typeface="メイリオ" pitchFamily="50" charset="-128"/>
              </a:rPr>
              <a:t>strace</a:t>
            </a:r>
            <a:r>
              <a:rPr lang="en-US" altLang="ja-JP" dirty="0" smtClean="0">
                <a:latin typeface="メイリオ" pitchFamily="50" charset="-128"/>
                <a:ea typeface="メイリオ" pitchFamily="50" charset="-128"/>
              </a:rPr>
              <a:t> &lt;</a:t>
            </a:r>
            <a:r>
              <a:rPr lang="ja-JP" altLang="en-US" dirty="0" smtClean="0">
                <a:latin typeface="メイリオ" pitchFamily="50" charset="-128"/>
                <a:ea typeface="メイリオ" pitchFamily="50" charset="-128"/>
              </a:rPr>
              <a:t>コマンド名</a:t>
            </a:r>
            <a:r>
              <a:rPr lang="en-US" altLang="ja-JP" dirty="0" smtClean="0">
                <a:latin typeface="メイリオ" pitchFamily="50" charset="-128"/>
                <a:ea typeface="メイリオ" pitchFamily="50" charset="-128"/>
              </a:rPr>
              <a:t>&gt;</a:t>
            </a:r>
            <a:endParaRPr lang="ja-JP" altLang="en-US" dirty="0" smtClean="0">
              <a:latin typeface="メイリオ" pitchFamily="50" charset="-128"/>
              <a:ea typeface="メイリオ" pitchFamily="50" charset="-128"/>
            </a:endParaRPr>
          </a:p>
        </p:txBody>
      </p:sp>
      <p:sp>
        <p:nvSpPr>
          <p:cNvPr id="6" name="テキスト ボックス 5"/>
          <p:cNvSpPr txBox="1"/>
          <p:nvPr/>
        </p:nvSpPr>
        <p:spPr>
          <a:xfrm>
            <a:off x="4720817" y="4143380"/>
            <a:ext cx="4280339" cy="1815882"/>
          </a:xfrm>
          <a:prstGeom prst="rect">
            <a:avLst/>
          </a:prstGeom>
          <a:solidFill>
            <a:schemeClr val="tx1">
              <a:lumMod val="75000"/>
              <a:lumOff val="25000"/>
            </a:schemeClr>
          </a:solidFill>
          <a:ln w="38100">
            <a:solidFill>
              <a:schemeClr val="tx1"/>
            </a:solidFill>
          </a:ln>
        </p:spPr>
        <p:txBody>
          <a:bodyPr wrap="none" rtlCol="0">
            <a:spAutoFit/>
          </a:bodyPr>
          <a:lstStyle/>
          <a:p>
            <a:r>
              <a:rPr lang="en-US" altLang="ja-JP" sz="1600" dirty="0" err="1" smtClean="0">
                <a:solidFill>
                  <a:schemeClr val="bg1"/>
                </a:solidFill>
              </a:rPr>
              <a:t>execve</a:t>
            </a:r>
            <a:r>
              <a:rPr lang="en-US" altLang="ja-JP" sz="1600" dirty="0" smtClean="0">
                <a:solidFill>
                  <a:schemeClr val="bg1"/>
                </a:solidFill>
              </a:rPr>
              <a:t>("./</a:t>
            </a:r>
            <a:r>
              <a:rPr lang="en-US" altLang="ja-JP" sz="1600" dirty="0" err="1" smtClean="0">
                <a:solidFill>
                  <a:schemeClr val="bg1"/>
                </a:solidFill>
              </a:rPr>
              <a:t>a.out</a:t>
            </a:r>
            <a:r>
              <a:rPr lang="en-US" altLang="ja-JP" sz="1600" dirty="0" smtClean="0">
                <a:solidFill>
                  <a:schemeClr val="bg1"/>
                </a:solidFill>
              </a:rPr>
              <a:t>", ["./</a:t>
            </a:r>
            <a:r>
              <a:rPr lang="en-US" altLang="ja-JP" sz="1600" dirty="0" err="1" smtClean="0">
                <a:solidFill>
                  <a:schemeClr val="bg1"/>
                </a:solidFill>
              </a:rPr>
              <a:t>a.out</a:t>
            </a:r>
            <a:r>
              <a:rPr lang="en-US" altLang="ja-JP" sz="1600" dirty="0" smtClean="0">
                <a:solidFill>
                  <a:schemeClr val="bg1"/>
                </a:solidFill>
              </a:rPr>
              <a:t>"], [/* 27 </a:t>
            </a:r>
            <a:r>
              <a:rPr lang="en-US" altLang="ja-JP" sz="1600" dirty="0" err="1" smtClean="0">
                <a:solidFill>
                  <a:schemeClr val="bg1"/>
                </a:solidFill>
              </a:rPr>
              <a:t>vars</a:t>
            </a:r>
            <a:r>
              <a:rPr lang="en-US" altLang="ja-JP" sz="1600" dirty="0" smtClean="0">
                <a:solidFill>
                  <a:schemeClr val="bg1"/>
                </a:solidFill>
              </a:rPr>
              <a:t> */]) = 0</a:t>
            </a:r>
          </a:p>
          <a:p>
            <a:r>
              <a:rPr lang="en-US" altLang="ja-JP" sz="1600" dirty="0" smtClean="0">
                <a:solidFill>
                  <a:schemeClr val="bg1"/>
                </a:solidFill>
              </a:rPr>
              <a:t>…</a:t>
            </a:r>
          </a:p>
          <a:p>
            <a:r>
              <a:rPr lang="en-US" altLang="ja-JP" sz="1600" dirty="0" smtClean="0">
                <a:solidFill>
                  <a:schemeClr val="bg1"/>
                </a:solidFill>
              </a:rPr>
              <a:t>open("/lib/libc.so.6", O_RDONLY)  = 3</a:t>
            </a:r>
          </a:p>
          <a:p>
            <a:r>
              <a:rPr lang="en-US" altLang="ja-JP" sz="1600" dirty="0" smtClean="0">
                <a:solidFill>
                  <a:schemeClr val="bg1"/>
                </a:solidFill>
              </a:rPr>
              <a:t>…</a:t>
            </a:r>
            <a:endParaRPr lang="ja-JP" altLang="en-US" sz="1600" dirty="0" smtClean="0">
              <a:solidFill>
                <a:schemeClr val="bg1"/>
              </a:solidFill>
            </a:endParaRPr>
          </a:p>
          <a:p>
            <a:r>
              <a:rPr lang="en-US" altLang="ja-JP" sz="1600" dirty="0" smtClean="0">
                <a:solidFill>
                  <a:schemeClr val="bg1"/>
                </a:solidFill>
              </a:rPr>
              <a:t>mmap(NULL, 20466, PROT_READ, </a:t>
            </a:r>
          </a:p>
          <a:p>
            <a:r>
              <a:rPr lang="en-US" altLang="ja-JP" sz="1600" dirty="0" smtClean="0">
                <a:solidFill>
                  <a:schemeClr val="bg1"/>
                </a:solidFill>
              </a:rPr>
              <a:t>MAP_PRIVATE, 3, 0) = 0x2af2c3b88000</a:t>
            </a:r>
            <a:endParaRPr lang="ja-JP" altLang="en-US" sz="1600" dirty="0" smtClean="0">
              <a:solidFill>
                <a:schemeClr val="bg1"/>
              </a:solidFill>
            </a:endParaRPr>
          </a:p>
          <a:p>
            <a:endParaRPr lang="en-US" altLang="ja-JP" sz="1600" dirty="0" smtClean="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lstStyle/>
          <a:p>
            <a:pPr eaLnBrk="1" hangingPunct="1"/>
            <a:r>
              <a:rPr lang="ja-JP" altLang="en-US" dirty="0" smtClean="0"/>
              <a:t>多数のプロセスが大きなファイルをアクセスする場合</a:t>
            </a:r>
          </a:p>
          <a:p>
            <a:pPr lvl="1" eaLnBrk="1" hangingPunct="1"/>
            <a:r>
              <a:rPr lang="ja-JP" altLang="en-US" dirty="0" smtClean="0"/>
              <a:t>共有マッピング</a:t>
            </a:r>
            <a:r>
              <a:rPr lang="en-US" altLang="ja-JP" dirty="0" smtClean="0"/>
              <a:t> : </a:t>
            </a:r>
            <a:r>
              <a:rPr lang="ja-JP" altLang="en-US" dirty="0" smtClean="0"/>
              <a:t>常に物理ページが共有される</a:t>
            </a:r>
          </a:p>
          <a:p>
            <a:pPr lvl="1" eaLnBrk="1" hangingPunct="1"/>
            <a:r>
              <a:rPr lang="ja-JP" altLang="en-US" dirty="0" smtClean="0"/>
              <a:t>プライベートマッピング </a:t>
            </a:r>
            <a:r>
              <a:rPr lang="en-US" altLang="ja-JP" dirty="0" smtClean="0"/>
              <a:t>: </a:t>
            </a:r>
            <a:r>
              <a:rPr lang="ja-JP" altLang="en-US" dirty="0" smtClean="0"/>
              <a:t>書き込まれるまで物理ページが共有される</a:t>
            </a:r>
          </a:p>
          <a:p>
            <a:pPr eaLnBrk="1" hangingPunct="1"/>
            <a:r>
              <a:rPr lang="en-US" altLang="ja-JP" dirty="0" err="1" smtClean="0"/>
              <a:t>malloc</a:t>
            </a:r>
            <a:r>
              <a:rPr lang="en-US" altLang="ja-JP" dirty="0" smtClean="0"/>
              <a:t>()</a:t>
            </a:r>
            <a:r>
              <a:rPr lang="ja-JP" altLang="en-US" dirty="0" smtClean="0"/>
              <a:t>したメモリに</a:t>
            </a:r>
            <a:r>
              <a:rPr lang="en-US" altLang="ja-JP" dirty="0" smtClean="0"/>
              <a:t>read()</a:t>
            </a:r>
            <a:r>
              <a:rPr lang="ja-JP" altLang="en-US" dirty="0" smtClean="0"/>
              <a:t>でデータを読み込む場合よりもメモリの節約になる</a:t>
            </a:r>
          </a:p>
          <a:p>
            <a:pPr lvl="1" eaLnBrk="1" hangingPunct="1"/>
            <a:r>
              <a:rPr lang="ja-JP" altLang="en-US" dirty="0" smtClean="0"/>
              <a:t>さらに，メモリコピーが発生しない分高速</a:t>
            </a:r>
          </a:p>
        </p:txBody>
      </p:sp>
      <p:sp>
        <p:nvSpPr>
          <p:cNvPr id="52226" name="Rectangle 2"/>
          <p:cNvSpPr>
            <a:spLocks noGrp="1" noChangeArrowheads="1"/>
          </p:cNvSpPr>
          <p:nvPr>
            <p:ph type="title"/>
          </p:nvPr>
        </p:nvSpPr>
        <p:spPr/>
        <p:txBody>
          <a:bodyPr/>
          <a:lstStyle/>
          <a:p>
            <a:pPr eaLnBrk="1" hangingPunct="1"/>
            <a:r>
              <a:rPr lang="ja-JP" altLang="en-US" sz="3600" dirty="0" smtClean="0"/>
              <a:t>メモリマップドファイルの利用価値 </a:t>
            </a:r>
            <a:r>
              <a:rPr lang="en-US" altLang="ja-JP" sz="3600" dirty="0" smtClean="0"/>
              <a:t>(2)</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71" name="Rectangle 47"/>
          <p:cNvSpPr>
            <a:spLocks noGrp="1" noChangeArrowheads="1"/>
          </p:cNvSpPr>
          <p:nvPr>
            <p:ph idx="1"/>
          </p:nvPr>
        </p:nvSpPr>
        <p:spPr/>
        <p:txBody>
          <a:bodyPr/>
          <a:lstStyle/>
          <a:p>
            <a:pPr eaLnBrk="1" hangingPunct="1"/>
            <a:r>
              <a:rPr lang="ja-JP" altLang="en-US" dirty="0" smtClean="0"/>
              <a:t>二つのプロセス</a:t>
            </a:r>
            <a:r>
              <a:rPr lang="en-US" altLang="ja-JP" dirty="0" smtClean="0"/>
              <a:t>A, B</a:t>
            </a:r>
            <a:r>
              <a:rPr lang="ja-JP" altLang="en-US" dirty="0" smtClean="0"/>
              <a:t>が同じファイルを</a:t>
            </a:r>
            <a:r>
              <a:rPr lang="en-US" altLang="ja-JP" dirty="0" smtClean="0"/>
              <a:t>read()</a:t>
            </a:r>
            <a:r>
              <a:rPr lang="ja-JP" altLang="en-US" dirty="0" smtClean="0"/>
              <a:t>する場合と，</a:t>
            </a:r>
            <a:r>
              <a:rPr lang="en-US" altLang="ja-JP" dirty="0" smtClean="0"/>
              <a:t>mmap()</a:t>
            </a:r>
            <a:r>
              <a:rPr lang="ja-JP" altLang="en-US" dirty="0" smtClean="0"/>
              <a:t>する場合を比較</a:t>
            </a:r>
          </a:p>
        </p:txBody>
      </p:sp>
      <p:sp>
        <p:nvSpPr>
          <p:cNvPr id="87" name="角丸四角形 86"/>
          <p:cNvSpPr/>
          <p:nvPr/>
        </p:nvSpPr>
        <p:spPr>
          <a:xfrm>
            <a:off x="4643438" y="2071678"/>
            <a:ext cx="4357657" cy="4143404"/>
          </a:xfrm>
          <a:prstGeom prst="roundRect">
            <a:avLst>
              <a:gd name="adj" fmla="val 5441"/>
            </a:avLst>
          </a:prstGeom>
          <a:solidFill>
            <a:schemeClr val="bg1"/>
          </a:solidFill>
          <a:ln w="19050">
            <a:noFill/>
          </a:ln>
          <a:effectLst>
            <a:glow rad="101600">
              <a:srgbClr val="0070C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8" name="角丸四角形 87"/>
          <p:cNvSpPr/>
          <p:nvPr/>
        </p:nvSpPr>
        <p:spPr>
          <a:xfrm>
            <a:off x="71406" y="2071678"/>
            <a:ext cx="4429156" cy="4143404"/>
          </a:xfrm>
          <a:prstGeom prst="roundRect">
            <a:avLst>
              <a:gd name="adj" fmla="val 6251"/>
            </a:avLst>
          </a:prstGeom>
          <a:solidFill>
            <a:schemeClr val="bg1"/>
          </a:solidFill>
          <a:ln w="38100">
            <a:noFill/>
          </a:ln>
          <a:effectLst>
            <a:glow rad="101600">
              <a:srgbClr val="FF33CC">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テキスト ボックス 88"/>
          <p:cNvSpPr txBox="1"/>
          <p:nvPr/>
        </p:nvSpPr>
        <p:spPr>
          <a:xfrm>
            <a:off x="1250399" y="2071678"/>
            <a:ext cx="2321469" cy="400110"/>
          </a:xfrm>
          <a:prstGeom prst="rect">
            <a:avLst/>
          </a:prstGeom>
          <a:noFill/>
        </p:spPr>
        <p:txBody>
          <a:bodyPr wrap="none" rtlCol="0">
            <a:spAutoFit/>
          </a:bodyPr>
          <a:lstStyle/>
          <a:p>
            <a:r>
              <a:rPr kumimoji="1" lang="en-US" altLang="ja-JP" sz="2000" b="1" dirty="0" err="1" smtClean="0">
                <a:solidFill>
                  <a:srgbClr val="C00000"/>
                </a:solidFill>
                <a:latin typeface="メイリオ" pitchFamily="50" charset="-128"/>
                <a:ea typeface="メイリオ" pitchFamily="50" charset="-128"/>
              </a:rPr>
              <a:t>malloc</a:t>
            </a:r>
            <a:r>
              <a:rPr kumimoji="1" lang="en-US" altLang="ja-JP" sz="2000" b="1" dirty="0" smtClean="0">
                <a:solidFill>
                  <a:srgbClr val="C00000"/>
                </a:solidFill>
                <a:latin typeface="メイリオ" pitchFamily="50" charset="-128"/>
                <a:ea typeface="メイリオ" pitchFamily="50" charset="-128"/>
              </a:rPr>
              <a:t> &amp; read()</a:t>
            </a:r>
            <a:endParaRPr kumimoji="1" lang="ja-JP" altLang="en-US" sz="2000" b="1" dirty="0">
              <a:solidFill>
                <a:srgbClr val="C00000"/>
              </a:solidFill>
              <a:latin typeface="メイリオ" pitchFamily="50" charset="-128"/>
              <a:ea typeface="メイリオ" pitchFamily="50" charset="-128"/>
            </a:endParaRPr>
          </a:p>
        </p:txBody>
      </p:sp>
      <p:sp>
        <p:nvSpPr>
          <p:cNvPr id="90" name="テキスト ボックス 89"/>
          <p:cNvSpPr txBox="1"/>
          <p:nvPr/>
        </p:nvSpPr>
        <p:spPr>
          <a:xfrm>
            <a:off x="6072198" y="2028758"/>
            <a:ext cx="1295547" cy="400110"/>
          </a:xfrm>
          <a:prstGeom prst="rect">
            <a:avLst/>
          </a:prstGeom>
          <a:noFill/>
        </p:spPr>
        <p:txBody>
          <a:bodyPr wrap="none" rtlCol="0">
            <a:spAutoFit/>
          </a:bodyPr>
          <a:lstStyle/>
          <a:p>
            <a:r>
              <a:rPr kumimoji="1" lang="en-US" altLang="ja-JP" sz="2000" b="1" dirty="0" smtClean="0">
                <a:solidFill>
                  <a:schemeClr val="tx2">
                    <a:lumMod val="60000"/>
                    <a:lumOff val="40000"/>
                  </a:schemeClr>
                </a:solidFill>
                <a:latin typeface="メイリオ" pitchFamily="50" charset="-128"/>
                <a:ea typeface="メイリオ" pitchFamily="50" charset="-128"/>
              </a:rPr>
              <a:t>mmap()</a:t>
            </a:r>
            <a:endParaRPr kumimoji="1" lang="ja-JP" altLang="en-US" sz="2000" b="1" dirty="0">
              <a:solidFill>
                <a:schemeClr val="tx2">
                  <a:lumMod val="60000"/>
                  <a:lumOff val="40000"/>
                </a:schemeClr>
              </a:solidFill>
              <a:latin typeface="メイリオ" pitchFamily="50" charset="-128"/>
              <a:ea typeface="メイリオ" pitchFamily="50" charset="-128"/>
            </a:endParaRPr>
          </a:p>
        </p:txBody>
      </p:sp>
      <p:sp>
        <p:nvSpPr>
          <p:cNvPr id="53250" name="Rectangle 2"/>
          <p:cNvSpPr>
            <a:spLocks noGrp="1" noChangeArrowheads="1"/>
          </p:cNvSpPr>
          <p:nvPr>
            <p:ph type="title"/>
          </p:nvPr>
        </p:nvSpPr>
        <p:spPr/>
        <p:txBody>
          <a:bodyPr/>
          <a:lstStyle/>
          <a:p>
            <a:pPr eaLnBrk="1" hangingPunct="1"/>
            <a:r>
              <a:rPr lang="en-US" altLang="ja-JP" dirty="0" smtClean="0"/>
              <a:t>read vs. mmap</a:t>
            </a:r>
          </a:p>
        </p:txBody>
      </p:sp>
      <p:sp>
        <p:nvSpPr>
          <p:cNvPr id="27" name="正方形/長方形 26"/>
          <p:cNvSpPr/>
          <p:nvPr/>
        </p:nvSpPr>
        <p:spPr>
          <a:xfrm>
            <a:off x="6167636" y="4000504"/>
            <a:ext cx="1214446" cy="2071702"/>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テキスト ボックス 27"/>
          <p:cNvSpPr txBox="1"/>
          <p:nvPr/>
        </p:nvSpPr>
        <p:spPr>
          <a:xfrm>
            <a:off x="6090692" y="4000504"/>
            <a:ext cx="1338828"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物理メモリ</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grpSp>
        <p:nvGrpSpPr>
          <p:cNvPr id="29" name="グループ化 153"/>
          <p:cNvGrpSpPr/>
          <p:nvPr/>
        </p:nvGrpSpPr>
        <p:grpSpPr>
          <a:xfrm>
            <a:off x="4881785" y="5143512"/>
            <a:ext cx="1000099" cy="666733"/>
            <a:chOff x="2285984" y="5143517"/>
            <a:chExt cx="642936" cy="428624"/>
          </a:xfrm>
          <a:effectLst>
            <a:outerShdw blurRad="50800" dist="38100" dir="2700000" algn="tl" rotWithShape="0">
              <a:prstClr val="black">
                <a:alpha val="40000"/>
              </a:prstClr>
            </a:outerShdw>
          </a:effectLst>
        </p:grpSpPr>
        <p:sp>
          <p:nvSpPr>
            <p:cNvPr id="30" name="正方形/長方形 29"/>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31" name="円/楕円 30"/>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2" name="フローチャート : 書類 31"/>
          <p:cNvSpPr/>
          <p:nvPr/>
        </p:nvSpPr>
        <p:spPr>
          <a:xfrm>
            <a:off x="4953222" y="5000636"/>
            <a:ext cx="714348" cy="42862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file</a:t>
            </a:r>
            <a:endParaRPr lang="ja-JP" altLang="en-US" sz="1800" b="1" dirty="0">
              <a:latin typeface="Century Gothic" pitchFamily="34" charset="0"/>
            </a:endParaRPr>
          </a:p>
        </p:txBody>
      </p:sp>
      <p:sp>
        <p:nvSpPr>
          <p:cNvPr id="33" name="Line 13"/>
          <p:cNvSpPr>
            <a:spLocks noChangeShapeType="1"/>
          </p:cNvSpPr>
          <p:nvPr/>
        </p:nvSpPr>
        <p:spPr bwMode="auto">
          <a:xfrm flipV="1">
            <a:off x="7286644" y="4357692"/>
            <a:ext cx="428628" cy="642944"/>
          </a:xfrm>
          <a:prstGeom prst="line">
            <a:avLst/>
          </a:prstGeom>
          <a:noFill/>
          <a:ln w="38100">
            <a:solidFill>
              <a:srgbClr val="FFC000"/>
            </a:solidFill>
            <a:prstDash val="sysDash"/>
            <a:round/>
            <a:headEnd/>
            <a:tailEnd/>
          </a:ln>
        </p:spPr>
        <p:txBody>
          <a:bodyPr/>
          <a:lstStyle/>
          <a:p>
            <a:endParaRPr lang="ja-JP" altLang="en-US"/>
          </a:p>
        </p:txBody>
      </p:sp>
      <p:sp>
        <p:nvSpPr>
          <p:cNvPr id="38" name="正方形/長方形 37"/>
          <p:cNvSpPr/>
          <p:nvPr/>
        </p:nvSpPr>
        <p:spPr>
          <a:xfrm>
            <a:off x="7686837" y="5000637"/>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 name="テキスト ボックス 38"/>
          <p:cNvSpPr txBox="1"/>
          <p:nvPr/>
        </p:nvSpPr>
        <p:spPr>
          <a:xfrm>
            <a:off x="7596396" y="5029215"/>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B</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40" name="正方形/長方形 39"/>
          <p:cNvSpPr/>
          <p:nvPr/>
        </p:nvSpPr>
        <p:spPr>
          <a:xfrm>
            <a:off x="7743733" y="5572140"/>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41" name="正方形/長方形 40"/>
          <p:cNvSpPr/>
          <p:nvPr/>
        </p:nvSpPr>
        <p:spPr>
          <a:xfrm>
            <a:off x="7686837" y="3857628"/>
            <a:ext cx="1124005" cy="857256"/>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2" name="テキスト ボックス 41"/>
          <p:cNvSpPr txBox="1"/>
          <p:nvPr/>
        </p:nvSpPr>
        <p:spPr>
          <a:xfrm>
            <a:off x="7596396" y="3857628"/>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A</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43" name="正方形/長方形 42"/>
          <p:cNvSpPr/>
          <p:nvPr/>
        </p:nvSpPr>
        <p:spPr>
          <a:xfrm>
            <a:off x="7743733" y="4357694"/>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44" name="正方形/長方形 43"/>
          <p:cNvSpPr/>
          <p:nvPr/>
        </p:nvSpPr>
        <p:spPr>
          <a:xfrm>
            <a:off x="1667042" y="4000504"/>
            <a:ext cx="1214446" cy="2071702"/>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 name="テキスト ボックス 44"/>
          <p:cNvSpPr txBox="1"/>
          <p:nvPr/>
        </p:nvSpPr>
        <p:spPr>
          <a:xfrm>
            <a:off x="1590098" y="3988362"/>
            <a:ext cx="1338828"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物理メモリ</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grpSp>
        <p:nvGrpSpPr>
          <p:cNvPr id="46" name="グループ化 153"/>
          <p:cNvGrpSpPr/>
          <p:nvPr/>
        </p:nvGrpSpPr>
        <p:grpSpPr>
          <a:xfrm>
            <a:off x="381191" y="5143512"/>
            <a:ext cx="1000099" cy="666733"/>
            <a:chOff x="2285984" y="5143517"/>
            <a:chExt cx="642936" cy="428624"/>
          </a:xfrm>
          <a:effectLst>
            <a:outerShdw blurRad="50800" dist="38100" dir="2700000" algn="tl" rotWithShape="0">
              <a:prstClr val="black">
                <a:alpha val="40000"/>
              </a:prstClr>
            </a:outerShdw>
          </a:effectLst>
        </p:grpSpPr>
        <p:sp>
          <p:nvSpPr>
            <p:cNvPr id="47" name="正方形/長方形 46"/>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48" name="円/楕円 47"/>
            <p:cNvSpPr/>
            <p:nvPr/>
          </p:nvSpPr>
          <p:spPr>
            <a:xfrm>
              <a:off x="2536014" y="5186380"/>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49" name="フローチャート : 書類 48"/>
          <p:cNvSpPr/>
          <p:nvPr/>
        </p:nvSpPr>
        <p:spPr>
          <a:xfrm>
            <a:off x="452628" y="5000636"/>
            <a:ext cx="714348" cy="428628"/>
          </a:xfrm>
          <a:prstGeom prst="flowChartDocument">
            <a:avLst/>
          </a:prstGeom>
          <a:solidFill>
            <a:srgbClr val="003366"/>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latin typeface="Century Gothic" pitchFamily="34" charset="0"/>
              </a:rPr>
              <a:t>file</a:t>
            </a:r>
            <a:endParaRPr lang="ja-JP" altLang="en-US" sz="1800" b="1" dirty="0">
              <a:latin typeface="Century Gothic" pitchFamily="34" charset="0"/>
            </a:endParaRPr>
          </a:p>
        </p:txBody>
      </p:sp>
      <p:sp>
        <p:nvSpPr>
          <p:cNvPr id="50" name="正方形/長方形 49"/>
          <p:cNvSpPr/>
          <p:nvPr/>
        </p:nvSpPr>
        <p:spPr>
          <a:xfrm>
            <a:off x="3186243" y="5000637"/>
            <a:ext cx="1124005" cy="92869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 name="テキスト ボックス 50"/>
          <p:cNvSpPr txBox="1"/>
          <p:nvPr/>
        </p:nvSpPr>
        <p:spPr>
          <a:xfrm>
            <a:off x="3095802" y="5029215"/>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B</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52" name="正方形/長方形 51"/>
          <p:cNvSpPr/>
          <p:nvPr/>
        </p:nvSpPr>
        <p:spPr>
          <a:xfrm>
            <a:off x="3243139" y="5572140"/>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53" name="正方形/長方形 52"/>
          <p:cNvSpPr/>
          <p:nvPr/>
        </p:nvSpPr>
        <p:spPr>
          <a:xfrm>
            <a:off x="3186243" y="3857628"/>
            <a:ext cx="1124005" cy="857256"/>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4" name="テキスト ボックス 53"/>
          <p:cNvSpPr txBox="1"/>
          <p:nvPr/>
        </p:nvSpPr>
        <p:spPr>
          <a:xfrm>
            <a:off x="3095802" y="3857628"/>
            <a:ext cx="1261884" cy="523220"/>
          </a:xfrm>
          <a:prstGeom prst="rect">
            <a:avLst/>
          </a:prstGeom>
          <a:noFill/>
        </p:spPr>
        <p:txBody>
          <a:bodyPr wrap="none">
            <a:spAutoFit/>
          </a:bodyPr>
          <a:lstStyle/>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プロセス</a:t>
            </a:r>
            <a:r>
              <a:rPr lang="en-US" altLang="ja-JP"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A</a:t>
            </a:r>
          </a:p>
          <a:p>
            <a:pPr algn="ctr">
              <a:defRPr/>
            </a:pPr>
            <a:r>
              <a:rPr lang="ja-JP" altLang="en-US" sz="14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4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55" name="正方形/長方形 54"/>
          <p:cNvSpPr/>
          <p:nvPr/>
        </p:nvSpPr>
        <p:spPr>
          <a:xfrm>
            <a:off x="3243139" y="4357694"/>
            <a:ext cx="995672" cy="285752"/>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sp>
        <p:nvSpPr>
          <p:cNvPr id="56" name="正方形/長方形 55"/>
          <p:cNvSpPr/>
          <p:nvPr/>
        </p:nvSpPr>
        <p:spPr>
          <a:xfrm>
            <a:off x="1714480" y="4964917"/>
            <a:ext cx="1071570" cy="321471"/>
          </a:xfrm>
          <a:prstGeom prst="rect">
            <a:avLst/>
          </a:prstGeom>
          <a:solidFill>
            <a:schemeClr val="accent5">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7" name="Line 15"/>
          <p:cNvSpPr>
            <a:spLocks noChangeShapeType="1"/>
          </p:cNvSpPr>
          <p:nvPr/>
        </p:nvSpPr>
        <p:spPr bwMode="auto">
          <a:xfrm flipV="1">
            <a:off x="1214415" y="5000636"/>
            <a:ext cx="500065" cy="53992"/>
          </a:xfrm>
          <a:prstGeom prst="line">
            <a:avLst/>
          </a:prstGeom>
          <a:noFill/>
          <a:ln w="38100">
            <a:solidFill>
              <a:srgbClr val="800000"/>
            </a:solidFill>
            <a:prstDash val="sysDash"/>
            <a:round/>
            <a:headEnd/>
            <a:tailEnd/>
          </a:ln>
        </p:spPr>
        <p:txBody>
          <a:bodyPr/>
          <a:lstStyle/>
          <a:p>
            <a:endParaRPr lang="ja-JP" altLang="en-US"/>
          </a:p>
        </p:txBody>
      </p:sp>
      <p:sp>
        <p:nvSpPr>
          <p:cNvPr id="58" name="Line 16"/>
          <p:cNvSpPr>
            <a:spLocks noChangeShapeType="1"/>
          </p:cNvSpPr>
          <p:nvPr/>
        </p:nvSpPr>
        <p:spPr bwMode="auto">
          <a:xfrm flipV="1">
            <a:off x="1214415" y="5286389"/>
            <a:ext cx="500065" cy="55576"/>
          </a:xfrm>
          <a:prstGeom prst="line">
            <a:avLst/>
          </a:prstGeom>
          <a:noFill/>
          <a:ln w="38100">
            <a:solidFill>
              <a:srgbClr val="800000"/>
            </a:solidFill>
            <a:prstDash val="sysDash"/>
            <a:round/>
            <a:headEnd/>
            <a:tailEnd/>
          </a:ln>
        </p:spPr>
        <p:txBody>
          <a:bodyPr/>
          <a:lstStyle/>
          <a:p>
            <a:endParaRPr lang="ja-JP" altLang="en-US"/>
          </a:p>
        </p:txBody>
      </p:sp>
      <p:sp>
        <p:nvSpPr>
          <p:cNvPr id="60" name="正方形/長方形 59"/>
          <p:cNvSpPr/>
          <p:nvPr/>
        </p:nvSpPr>
        <p:spPr>
          <a:xfrm>
            <a:off x="1714480" y="4357694"/>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3" name="Line 13"/>
          <p:cNvSpPr>
            <a:spLocks noChangeShapeType="1"/>
          </p:cNvSpPr>
          <p:nvPr/>
        </p:nvSpPr>
        <p:spPr bwMode="auto">
          <a:xfrm flipV="1">
            <a:off x="2786051" y="4375142"/>
            <a:ext cx="500066" cy="53990"/>
          </a:xfrm>
          <a:prstGeom prst="line">
            <a:avLst/>
          </a:prstGeom>
          <a:noFill/>
          <a:ln w="38100">
            <a:solidFill>
              <a:srgbClr val="FFC000"/>
            </a:solidFill>
            <a:prstDash val="sysDash"/>
            <a:round/>
            <a:headEnd/>
            <a:tailEnd/>
          </a:ln>
        </p:spPr>
        <p:txBody>
          <a:bodyPr/>
          <a:lstStyle/>
          <a:p>
            <a:endParaRPr lang="ja-JP" altLang="en-US"/>
          </a:p>
        </p:txBody>
      </p:sp>
      <p:sp>
        <p:nvSpPr>
          <p:cNvPr id="64" name="Line 13"/>
          <p:cNvSpPr>
            <a:spLocks noChangeShapeType="1"/>
          </p:cNvSpPr>
          <p:nvPr/>
        </p:nvSpPr>
        <p:spPr bwMode="auto">
          <a:xfrm flipV="1">
            <a:off x="2786050" y="4643446"/>
            <a:ext cx="500065" cy="71438"/>
          </a:xfrm>
          <a:prstGeom prst="line">
            <a:avLst/>
          </a:prstGeom>
          <a:noFill/>
          <a:ln w="38100">
            <a:solidFill>
              <a:srgbClr val="FFC000"/>
            </a:solidFill>
            <a:prstDash val="sysDash"/>
            <a:round/>
            <a:headEnd/>
            <a:tailEnd/>
          </a:ln>
        </p:spPr>
        <p:txBody>
          <a:bodyPr/>
          <a:lstStyle/>
          <a:p>
            <a:endParaRPr lang="ja-JP" altLang="en-US"/>
          </a:p>
        </p:txBody>
      </p:sp>
      <p:sp>
        <p:nvSpPr>
          <p:cNvPr id="65" name="Line 13"/>
          <p:cNvSpPr>
            <a:spLocks noChangeShapeType="1"/>
          </p:cNvSpPr>
          <p:nvPr/>
        </p:nvSpPr>
        <p:spPr bwMode="auto">
          <a:xfrm flipV="1">
            <a:off x="2786050" y="5857892"/>
            <a:ext cx="428629" cy="71438"/>
          </a:xfrm>
          <a:prstGeom prst="line">
            <a:avLst/>
          </a:prstGeom>
          <a:noFill/>
          <a:ln w="38100">
            <a:solidFill>
              <a:srgbClr val="800000"/>
            </a:solidFill>
            <a:prstDash val="sysDash"/>
            <a:round/>
            <a:headEnd/>
            <a:tailEnd/>
          </a:ln>
        </p:spPr>
        <p:txBody>
          <a:bodyPr/>
          <a:lstStyle/>
          <a:p>
            <a:endParaRPr lang="ja-JP" altLang="en-US"/>
          </a:p>
        </p:txBody>
      </p:sp>
      <p:sp>
        <p:nvSpPr>
          <p:cNvPr id="66" name="Line 13"/>
          <p:cNvSpPr>
            <a:spLocks noChangeShapeType="1"/>
          </p:cNvSpPr>
          <p:nvPr/>
        </p:nvSpPr>
        <p:spPr bwMode="auto">
          <a:xfrm flipV="1">
            <a:off x="2786050" y="5572140"/>
            <a:ext cx="428628" cy="71438"/>
          </a:xfrm>
          <a:prstGeom prst="line">
            <a:avLst/>
          </a:prstGeom>
          <a:noFill/>
          <a:ln w="38100">
            <a:solidFill>
              <a:srgbClr val="800000"/>
            </a:solidFill>
            <a:prstDash val="sysDash"/>
            <a:round/>
            <a:headEnd/>
            <a:tailEnd/>
          </a:ln>
        </p:spPr>
        <p:txBody>
          <a:bodyPr/>
          <a:lstStyle/>
          <a:p>
            <a:endParaRPr lang="ja-JP" altLang="en-US"/>
          </a:p>
        </p:txBody>
      </p:sp>
      <p:sp>
        <p:nvSpPr>
          <p:cNvPr id="70" name="Line 15"/>
          <p:cNvSpPr>
            <a:spLocks noChangeShapeType="1"/>
          </p:cNvSpPr>
          <p:nvPr/>
        </p:nvSpPr>
        <p:spPr bwMode="auto">
          <a:xfrm>
            <a:off x="7286644" y="5000636"/>
            <a:ext cx="500066" cy="571504"/>
          </a:xfrm>
          <a:prstGeom prst="line">
            <a:avLst/>
          </a:prstGeom>
          <a:noFill/>
          <a:ln w="38100">
            <a:solidFill>
              <a:srgbClr val="800000"/>
            </a:solidFill>
            <a:prstDash val="sysDash"/>
            <a:round/>
            <a:headEnd/>
            <a:tailEnd/>
          </a:ln>
        </p:spPr>
        <p:txBody>
          <a:bodyPr/>
          <a:lstStyle/>
          <a:p>
            <a:endParaRPr lang="ja-JP" altLang="en-US"/>
          </a:p>
        </p:txBody>
      </p:sp>
      <p:sp>
        <p:nvSpPr>
          <p:cNvPr id="71" name="Line 16"/>
          <p:cNvSpPr>
            <a:spLocks noChangeShapeType="1"/>
          </p:cNvSpPr>
          <p:nvPr/>
        </p:nvSpPr>
        <p:spPr bwMode="auto">
          <a:xfrm>
            <a:off x="7286644" y="5286388"/>
            <a:ext cx="500066" cy="571504"/>
          </a:xfrm>
          <a:prstGeom prst="line">
            <a:avLst/>
          </a:prstGeom>
          <a:noFill/>
          <a:ln w="38100">
            <a:solidFill>
              <a:srgbClr val="800000"/>
            </a:solidFill>
            <a:prstDash val="sysDash"/>
            <a:round/>
            <a:headEnd/>
            <a:tailEnd/>
          </a:ln>
        </p:spPr>
        <p:txBody>
          <a:bodyPr/>
          <a:lstStyle/>
          <a:p>
            <a:endParaRPr lang="ja-JP" altLang="en-US"/>
          </a:p>
        </p:txBody>
      </p:sp>
      <p:sp>
        <p:nvSpPr>
          <p:cNvPr id="72" name="上矢印 71"/>
          <p:cNvSpPr/>
          <p:nvPr/>
        </p:nvSpPr>
        <p:spPr>
          <a:xfrm>
            <a:off x="1643042" y="4500570"/>
            <a:ext cx="1214446" cy="500066"/>
          </a:xfrm>
          <a:prstGeom prst="up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テキスト ボックス 73"/>
          <p:cNvSpPr txBox="1"/>
          <p:nvPr/>
        </p:nvSpPr>
        <p:spPr>
          <a:xfrm>
            <a:off x="1857356" y="4702742"/>
            <a:ext cx="877163" cy="369332"/>
          </a:xfrm>
          <a:prstGeom prst="rect">
            <a:avLst/>
          </a:prstGeom>
          <a:noFill/>
        </p:spPr>
        <p:txBody>
          <a:bodyPr wrap="square" rtlCol="0">
            <a:spAutoFit/>
          </a:bodyPr>
          <a:lstStyle/>
          <a:p>
            <a:r>
              <a:rPr kumimoji="1" lang="ja-JP" altLang="en-US" sz="1800" b="1" dirty="0" smtClean="0">
                <a:latin typeface="メイリオ" pitchFamily="50" charset="-128"/>
                <a:ea typeface="メイリオ" pitchFamily="50" charset="-128"/>
              </a:rPr>
              <a:t>コピー</a:t>
            </a:r>
            <a:endParaRPr kumimoji="1" lang="ja-JP" altLang="en-US" sz="1800" b="1" dirty="0">
              <a:latin typeface="メイリオ" pitchFamily="50" charset="-128"/>
              <a:ea typeface="メイリオ" pitchFamily="50" charset="-128"/>
            </a:endParaRPr>
          </a:p>
        </p:txBody>
      </p:sp>
      <p:sp>
        <p:nvSpPr>
          <p:cNvPr id="79" name="正方形/長方形 78"/>
          <p:cNvSpPr/>
          <p:nvPr/>
        </p:nvSpPr>
        <p:spPr>
          <a:xfrm>
            <a:off x="1714480" y="5607859"/>
            <a:ext cx="1071570" cy="321471"/>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0" name="上矢印 79"/>
          <p:cNvSpPr/>
          <p:nvPr/>
        </p:nvSpPr>
        <p:spPr>
          <a:xfrm rot="10800000">
            <a:off x="1643043" y="5214950"/>
            <a:ext cx="1214446" cy="500066"/>
          </a:xfrm>
          <a:prstGeom prst="up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テキスト ボックス 80"/>
          <p:cNvSpPr txBox="1"/>
          <p:nvPr/>
        </p:nvSpPr>
        <p:spPr>
          <a:xfrm>
            <a:off x="1857356" y="5274246"/>
            <a:ext cx="877163" cy="369332"/>
          </a:xfrm>
          <a:prstGeom prst="rect">
            <a:avLst/>
          </a:prstGeom>
          <a:noFill/>
        </p:spPr>
        <p:txBody>
          <a:bodyPr wrap="square" rtlCol="0">
            <a:spAutoFit/>
          </a:bodyPr>
          <a:lstStyle/>
          <a:p>
            <a:r>
              <a:rPr kumimoji="1" lang="ja-JP" altLang="en-US" sz="1800" b="1" dirty="0" smtClean="0">
                <a:latin typeface="メイリオ" pitchFamily="50" charset="-128"/>
                <a:ea typeface="メイリオ" pitchFamily="50" charset="-128"/>
              </a:rPr>
              <a:t>コピー</a:t>
            </a:r>
            <a:endParaRPr kumimoji="1" lang="ja-JP" altLang="en-US" sz="1800" b="1" dirty="0">
              <a:latin typeface="メイリオ" pitchFamily="50" charset="-128"/>
              <a:ea typeface="メイリオ" pitchFamily="50" charset="-128"/>
            </a:endParaRPr>
          </a:p>
        </p:txBody>
      </p:sp>
      <p:sp>
        <p:nvSpPr>
          <p:cNvPr id="82" name="角丸四角形吹き出し 81"/>
          <p:cNvSpPr/>
          <p:nvPr/>
        </p:nvSpPr>
        <p:spPr>
          <a:xfrm>
            <a:off x="142844" y="4143380"/>
            <a:ext cx="1285884" cy="571504"/>
          </a:xfrm>
          <a:prstGeom prst="wedgeRoundRectCallout">
            <a:avLst>
              <a:gd name="adj1" fmla="val 67911"/>
              <a:gd name="adj2" fmla="val 105724"/>
              <a:gd name="adj3" fmla="val 16667"/>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rgbClr val="002060"/>
                </a:solidFill>
                <a:latin typeface="メイリオ" pitchFamily="50" charset="-128"/>
                <a:ea typeface="メイリオ" pitchFamily="50" charset="-128"/>
              </a:rPr>
              <a:t>ファイルキャッシュ</a:t>
            </a:r>
          </a:p>
        </p:txBody>
      </p:sp>
      <p:sp>
        <p:nvSpPr>
          <p:cNvPr id="83" name="正方形/長方形 82"/>
          <p:cNvSpPr/>
          <p:nvPr/>
        </p:nvSpPr>
        <p:spPr>
          <a:xfrm>
            <a:off x="6215074" y="4980778"/>
            <a:ext cx="1071570" cy="321471"/>
          </a:xfrm>
          <a:prstGeom prst="rect">
            <a:avLst/>
          </a:prstGeom>
          <a:solidFill>
            <a:schemeClr val="accent5">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 name="Line 15"/>
          <p:cNvSpPr>
            <a:spLocks noChangeShapeType="1"/>
          </p:cNvSpPr>
          <p:nvPr/>
        </p:nvSpPr>
        <p:spPr bwMode="auto">
          <a:xfrm flipV="1">
            <a:off x="5715009" y="5016497"/>
            <a:ext cx="500065" cy="53992"/>
          </a:xfrm>
          <a:prstGeom prst="line">
            <a:avLst/>
          </a:prstGeom>
          <a:noFill/>
          <a:ln w="38100">
            <a:solidFill>
              <a:srgbClr val="800000"/>
            </a:solidFill>
            <a:prstDash val="sysDash"/>
            <a:round/>
            <a:headEnd/>
            <a:tailEnd/>
          </a:ln>
        </p:spPr>
        <p:txBody>
          <a:bodyPr/>
          <a:lstStyle/>
          <a:p>
            <a:endParaRPr lang="ja-JP" altLang="en-US"/>
          </a:p>
        </p:txBody>
      </p:sp>
      <p:sp>
        <p:nvSpPr>
          <p:cNvPr id="85" name="Line 16"/>
          <p:cNvSpPr>
            <a:spLocks noChangeShapeType="1"/>
          </p:cNvSpPr>
          <p:nvPr/>
        </p:nvSpPr>
        <p:spPr bwMode="auto">
          <a:xfrm flipV="1">
            <a:off x="5715009" y="5302250"/>
            <a:ext cx="500065" cy="55576"/>
          </a:xfrm>
          <a:prstGeom prst="line">
            <a:avLst/>
          </a:prstGeom>
          <a:noFill/>
          <a:ln w="38100">
            <a:solidFill>
              <a:srgbClr val="800000"/>
            </a:solidFill>
            <a:prstDash val="sysDash"/>
            <a:round/>
            <a:headEnd/>
            <a:tailEnd/>
          </a:ln>
        </p:spPr>
        <p:txBody>
          <a:bodyPr/>
          <a:lstStyle/>
          <a:p>
            <a:endParaRPr lang="ja-JP" altLang="en-US"/>
          </a:p>
        </p:txBody>
      </p:sp>
      <p:sp>
        <p:nvSpPr>
          <p:cNvPr id="34" name="Line 14"/>
          <p:cNvSpPr>
            <a:spLocks noChangeShapeType="1"/>
          </p:cNvSpPr>
          <p:nvPr/>
        </p:nvSpPr>
        <p:spPr bwMode="auto">
          <a:xfrm flipV="1">
            <a:off x="7286644" y="4643446"/>
            <a:ext cx="428628" cy="642942"/>
          </a:xfrm>
          <a:prstGeom prst="line">
            <a:avLst/>
          </a:prstGeom>
          <a:noFill/>
          <a:ln w="38100">
            <a:solidFill>
              <a:srgbClr val="FFC000"/>
            </a:solidFill>
            <a:prstDash val="sysDash"/>
            <a:round/>
            <a:headEnd/>
            <a:tailEnd/>
          </a:ln>
        </p:spPr>
        <p:txBody>
          <a:bodyPr/>
          <a:lstStyle/>
          <a:p>
            <a:endParaRPr lang="ja-JP" altLang="en-US"/>
          </a:p>
        </p:txBody>
      </p:sp>
      <p:sp>
        <p:nvSpPr>
          <p:cNvPr id="91" name="角丸四角形吹き出し 90"/>
          <p:cNvSpPr/>
          <p:nvPr/>
        </p:nvSpPr>
        <p:spPr>
          <a:xfrm>
            <a:off x="4786314" y="4214818"/>
            <a:ext cx="1285884" cy="571504"/>
          </a:xfrm>
          <a:prstGeom prst="wedgeRoundRectCallout">
            <a:avLst>
              <a:gd name="adj1" fmla="val 67911"/>
              <a:gd name="adj2" fmla="val 105724"/>
              <a:gd name="adj3" fmla="val 16667"/>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rgbClr val="002060"/>
                </a:solidFill>
                <a:latin typeface="メイリオ" pitchFamily="50" charset="-128"/>
                <a:ea typeface="メイリオ" pitchFamily="50" charset="-128"/>
              </a:rPr>
              <a:t>ファイルキャッシュ</a:t>
            </a:r>
          </a:p>
        </p:txBody>
      </p:sp>
      <p:sp>
        <p:nvSpPr>
          <p:cNvPr id="92" name="テキスト ボックス 58"/>
          <p:cNvSpPr txBox="1">
            <a:spLocks noChangeArrowheads="1"/>
          </p:cNvSpPr>
          <p:nvPr/>
        </p:nvSpPr>
        <p:spPr bwMode="auto">
          <a:xfrm>
            <a:off x="214282" y="2428868"/>
            <a:ext cx="3071834" cy="1323439"/>
          </a:xfrm>
          <a:prstGeom prst="rect">
            <a:avLst/>
          </a:prstGeom>
          <a:solidFill>
            <a:srgbClr val="FFFFCC"/>
          </a:solidFill>
          <a:ln w="9525">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wrap="square">
            <a:spAutoFit/>
          </a:bodyPr>
          <a:lstStyle/>
          <a:p>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buf = </a:t>
            </a:r>
            <a:r>
              <a:rPr lang="en-US" altLang="ja-JP" sz="2000" b="1" dirty="0" err="1" smtClean="0">
                <a:solidFill>
                  <a:schemeClr val="tx1">
                    <a:lumMod val="65000"/>
                    <a:lumOff val="35000"/>
                  </a:schemeClr>
                </a:solidFill>
                <a:latin typeface="メイリオ" pitchFamily="50" charset="-128"/>
                <a:ea typeface="メイリオ" pitchFamily="50" charset="-128"/>
                <a:cs typeface="Courier New" pitchFamily="49" charset="0"/>
              </a:rPr>
              <a:t>malloc</a:t>
            </a:r>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(SIZE);</a:t>
            </a:r>
            <a:endParaRPr lang="ja-JP" altLang="en-US" sz="2000" b="1" dirty="0" smtClean="0">
              <a:solidFill>
                <a:schemeClr val="tx1">
                  <a:lumMod val="65000"/>
                  <a:lumOff val="35000"/>
                </a:schemeClr>
              </a:solidFill>
              <a:latin typeface="メイリオ" pitchFamily="50" charset="-128"/>
              <a:ea typeface="メイリオ" pitchFamily="50" charset="-128"/>
              <a:cs typeface="Courier New" pitchFamily="49" charset="0"/>
            </a:endParaRPr>
          </a:p>
          <a:p>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f = open(“dict.txt");</a:t>
            </a:r>
          </a:p>
          <a:p>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read(f, buf);</a:t>
            </a:r>
          </a:p>
          <a:p>
            <a:r>
              <a:rPr lang="en-US" altLang="ja-JP" sz="2000" b="1" dirty="0" err="1" smtClean="0">
                <a:solidFill>
                  <a:schemeClr val="tx1">
                    <a:lumMod val="65000"/>
                    <a:lumOff val="35000"/>
                  </a:schemeClr>
                </a:solidFill>
                <a:latin typeface="メイリオ" pitchFamily="50" charset="-128"/>
                <a:ea typeface="メイリオ" pitchFamily="50" charset="-128"/>
                <a:cs typeface="Courier New" pitchFamily="49" charset="0"/>
              </a:rPr>
              <a:t>do_something</a:t>
            </a:r>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(buf);  </a:t>
            </a:r>
          </a:p>
        </p:txBody>
      </p:sp>
      <p:sp>
        <p:nvSpPr>
          <p:cNvPr id="94" name="テキスト ボックス 58"/>
          <p:cNvSpPr txBox="1">
            <a:spLocks noChangeArrowheads="1"/>
          </p:cNvSpPr>
          <p:nvPr/>
        </p:nvSpPr>
        <p:spPr bwMode="auto">
          <a:xfrm>
            <a:off x="4857752" y="2428868"/>
            <a:ext cx="3143272" cy="1323439"/>
          </a:xfrm>
          <a:prstGeom prst="rect">
            <a:avLst/>
          </a:prstGeom>
          <a:solidFill>
            <a:srgbClr val="FFFFCC"/>
          </a:solidFill>
          <a:ln w="9525">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wrap="square">
            <a:spAutoFit/>
          </a:bodyPr>
          <a:lstStyle/>
          <a:p>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f = open(“dict.txt");</a:t>
            </a:r>
          </a:p>
          <a:p>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buf = mmap(0, f, …);</a:t>
            </a:r>
            <a:endParaRPr lang="ja-JP" altLang="en-US" sz="2000" b="1" dirty="0" smtClean="0">
              <a:solidFill>
                <a:schemeClr val="tx1">
                  <a:lumMod val="65000"/>
                  <a:lumOff val="35000"/>
                </a:schemeClr>
              </a:solidFill>
              <a:latin typeface="メイリオ" pitchFamily="50" charset="-128"/>
              <a:ea typeface="メイリオ" pitchFamily="50" charset="-128"/>
              <a:cs typeface="Courier New" pitchFamily="49" charset="0"/>
            </a:endParaRPr>
          </a:p>
          <a:p>
            <a:r>
              <a:rPr lang="en-US" altLang="ja-JP" sz="2000" b="1" dirty="0" err="1" smtClean="0">
                <a:solidFill>
                  <a:schemeClr val="tx1">
                    <a:lumMod val="65000"/>
                    <a:lumOff val="35000"/>
                  </a:schemeClr>
                </a:solidFill>
                <a:latin typeface="メイリオ" pitchFamily="50" charset="-128"/>
                <a:ea typeface="メイリオ" pitchFamily="50" charset="-128"/>
                <a:cs typeface="Courier New" pitchFamily="49" charset="0"/>
              </a:rPr>
              <a:t>do_something</a:t>
            </a:r>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(buf);</a:t>
            </a:r>
          </a:p>
          <a:p>
            <a:r>
              <a:rPr lang="en-US" altLang="ja-JP" sz="2000" b="1" dirty="0" smtClean="0">
                <a:solidFill>
                  <a:schemeClr val="tx1">
                    <a:lumMod val="65000"/>
                    <a:lumOff val="35000"/>
                  </a:schemeClr>
                </a:solidFill>
                <a:latin typeface="メイリオ" pitchFamily="50" charset="-128"/>
                <a:ea typeface="メイリオ" pitchFamily="50" charset="-128"/>
                <a:cs typeface="Courier New" pitchFamily="49"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71438"/>
            <a:ext cx="7772400" cy="928687"/>
          </a:xfrm>
        </p:spPr>
        <p:txBody>
          <a:bodyPr/>
          <a:lstStyle/>
          <a:p>
            <a:pPr eaLnBrk="1" hangingPunct="1"/>
            <a:r>
              <a:rPr lang="ja-JP" altLang="en-US" dirty="0" smtClean="0"/>
              <a:t>連続した領域への割り当て</a:t>
            </a:r>
          </a:p>
        </p:txBody>
      </p:sp>
      <p:sp>
        <p:nvSpPr>
          <p:cNvPr id="25603" name="Rectangle 3"/>
          <p:cNvSpPr>
            <a:spLocks noGrp="1" noChangeArrowheads="1"/>
          </p:cNvSpPr>
          <p:nvPr>
            <p:ph type="body" idx="1"/>
          </p:nvPr>
        </p:nvSpPr>
        <p:spPr>
          <a:xfrm>
            <a:off x="214313" y="1000125"/>
            <a:ext cx="8715375" cy="4857750"/>
          </a:xfrm>
        </p:spPr>
        <p:txBody>
          <a:bodyPr/>
          <a:lstStyle/>
          <a:p>
            <a:pPr eaLnBrk="1" hangingPunct="1"/>
            <a:r>
              <a:rPr lang="ja-JP" altLang="en-US" dirty="0" smtClean="0"/>
              <a:t>一度に読み出すのに都合の良いブロック</a:t>
            </a:r>
            <a:r>
              <a:rPr lang="en-US" altLang="ja-JP" dirty="0" smtClean="0"/>
              <a:t/>
            </a:r>
            <a:br>
              <a:rPr lang="en-US" altLang="ja-JP" dirty="0" smtClean="0"/>
            </a:br>
            <a:r>
              <a:rPr lang="en-US" altLang="ja-JP" dirty="0" smtClean="0"/>
              <a:t>(</a:t>
            </a:r>
            <a:r>
              <a:rPr lang="ja-JP" altLang="en-US" dirty="0" smtClean="0"/>
              <a:t>例</a:t>
            </a:r>
            <a:r>
              <a:rPr lang="en-US" altLang="ja-JP" dirty="0" smtClean="0"/>
              <a:t>: </a:t>
            </a:r>
            <a:r>
              <a:rPr lang="ja-JP" altLang="en-US" dirty="0" smtClean="0"/>
              <a:t>同じシリンダ</a:t>
            </a:r>
            <a:r>
              <a:rPr lang="en-US" altLang="ja-JP" dirty="0" smtClean="0"/>
              <a:t>(</a:t>
            </a:r>
            <a:r>
              <a:rPr lang="ja-JP" altLang="en-US" dirty="0" smtClean="0"/>
              <a:t>円周</a:t>
            </a:r>
            <a:r>
              <a:rPr lang="en-US" altLang="ja-JP" dirty="0" smtClean="0"/>
              <a:t>)</a:t>
            </a:r>
            <a:r>
              <a:rPr lang="ja-JP" altLang="en-US" dirty="0" smtClean="0"/>
              <a:t>内の全ブロック</a:t>
            </a:r>
            <a:r>
              <a:rPr lang="en-US" altLang="ja-JP" dirty="0" smtClean="0"/>
              <a:t>)</a:t>
            </a:r>
            <a:r>
              <a:rPr lang="ja-JP" altLang="en-US" dirty="0" smtClean="0"/>
              <a:t>にファイルの連続した領域を割り当てる</a:t>
            </a:r>
          </a:p>
          <a:p>
            <a:pPr lvl="1" eaLnBrk="1" hangingPunct="1"/>
            <a:r>
              <a:rPr lang="en-US" altLang="ja-JP" dirty="0" smtClean="0"/>
              <a:t>cf. </a:t>
            </a:r>
            <a:r>
              <a:rPr lang="ja-JP" altLang="en-US" dirty="0" smtClean="0"/>
              <a:t>いわゆる「デフラグツール」</a:t>
            </a:r>
          </a:p>
          <a:p>
            <a:pPr eaLnBrk="1" hangingPunct="1"/>
            <a:r>
              <a:rPr lang="ja-JP" altLang="en-US" dirty="0" smtClean="0"/>
              <a:t>先読みの効果を大きくする</a:t>
            </a:r>
          </a:p>
        </p:txBody>
      </p:sp>
      <p:sp>
        <p:nvSpPr>
          <p:cNvPr id="55" name="角丸四角形 54"/>
          <p:cNvSpPr/>
          <p:nvPr/>
        </p:nvSpPr>
        <p:spPr>
          <a:xfrm>
            <a:off x="591707" y="4714884"/>
            <a:ext cx="1785950" cy="1143008"/>
          </a:xfrm>
          <a:prstGeom prst="roundRect">
            <a:avLst>
              <a:gd name="adj" fmla="val 0"/>
            </a:avLst>
          </a:prstGeom>
          <a:solidFill>
            <a:schemeClr val="bg1">
              <a:lumMod val="75000"/>
            </a:schemeClr>
          </a:solidFill>
          <a:ln w="1905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フローチャート : 書類 28"/>
          <p:cNvSpPr/>
          <p:nvPr/>
        </p:nvSpPr>
        <p:spPr>
          <a:xfrm>
            <a:off x="734583" y="4929197"/>
            <a:ext cx="1000125" cy="428625"/>
          </a:xfrm>
          <a:prstGeom prst="flowChartDocumen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smtClean="0">
                <a:solidFill>
                  <a:schemeClr val="tx1"/>
                </a:solidFill>
                <a:latin typeface="Century Gothic" pitchFamily="34" charset="0"/>
              </a:rPr>
              <a:t>fruit.txt</a:t>
            </a:r>
            <a:endParaRPr lang="ja-JP" altLang="en-US" sz="1600" b="1" dirty="0">
              <a:solidFill>
                <a:schemeClr val="tx1"/>
              </a:solidFill>
              <a:latin typeface="Century Gothic" pitchFamily="34" charset="0"/>
            </a:endParaRPr>
          </a:p>
        </p:txBody>
      </p:sp>
      <p:grpSp>
        <p:nvGrpSpPr>
          <p:cNvPr id="51" name="グループ化 50"/>
          <p:cNvGrpSpPr/>
          <p:nvPr/>
        </p:nvGrpSpPr>
        <p:grpSpPr>
          <a:xfrm>
            <a:off x="6429388" y="4286256"/>
            <a:ext cx="2071702" cy="2071702"/>
            <a:chOff x="285720" y="4000504"/>
            <a:chExt cx="2357454" cy="2357454"/>
          </a:xfrm>
        </p:grpSpPr>
        <p:sp>
          <p:nvSpPr>
            <p:cNvPr id="30" name="円/楕円 29"/>
            <p:cNvSpPr/>
            <p:nvPr/>
          </p:nvSpPr>
          <p:spPr>
            <a:xfrm>
              <a:off x="285720" y="4000504"/>
              <a:ext cx="2357454" cy="2357454"/>
            </a:xfrm>
            <a:prstGeom prst="ellipse">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2700000" scaled="1"/>
              <a:tileRect/>
            </a:gra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アーチ 30"/>
            <p:cNvSpPr/>
            <p:nvPr/>
          </p:nvSpPr>
          <p:spPr>
            <a:xfrm>
              <a:off x="642910" y="4357694"/>
              <a:ext cx="1643074" cy="1643074"/>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アーチ 32"/>
            <p:cNvSpPr/>
            <p:nvPr/>
          </p:nvSpPr>
          <p:spPr>
            <a:xfrm rot="1800000">
              <a:off x="642910" y="4357694"/>
              <a:ext cx="1643074" cy="1643074"/>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アーチ 33"/>
            <p:cNvSpPr/>
            <p:nvPr/>
          </p:nvSpPr>
          <p:spPr>
            <a:xfrm rot="3600000">
              <a:off x="657862" y="4372646"/>
              <a:ext cx="1643074" cy="1643074"/>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アーチ 34"/>
            <p:cNvSpPr/>
            <p:nvPr/>
          </p:nvSpPr>
          <p:spPr>
            <a:xfrm rot="5400000">
              <a:off x="657862" y="4372646"/>
              <a:ext cx="1643074" cy="1643074"/>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円/楕円 35"/>
            <p:cNvSpPr/>
            <p:nvPr/>
          </p:nvSpPr>
          <p:spPr>
            <a:xfrm>
              <a:off x="1204890" y="4857760"/>
              <a:ext cx="509590" cy="509590"/>
            </a:xfrm>
            <a:prstGeom prst="ellipse">
              <a:avLst/>
            </a:prstGeom>
            <a:solidFill>
              <a:schemeClr val="tx1">
                <a:lumMod val="65000"/>
                <a:lumOff val="35000"/>
              </a:schemeClr>
            </a:solidFill>
            <a:ln>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正方形/長方形 37"/>
          <p:cNvSpPr/>
          <p:nvPr/>
        </p:nvSpPr>
        <p:spPr>
          <a:xfrm>
            <a:off x="948897" y="5429263"/>
            <a:ext cx="285752" cy="142876"/>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1234649" y="5429263"/>
            <a:ext cx="285752" cy="142876"/>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520401" y="5429263"/>
            <a:ext cx="285752" cy="142876"/>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806153" y="5429263"/>
            <a:ext cx="285752" cy="142876"/>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2" name="グループ化 51"/>
          <p:cNvGrpSpPr/>
          <p:nvPr/>
        </p:nvGrpSpPr>
        <p:grpSpPr>
          <a:xfrm>
            <a:off x="3071802" y="4286256"/>
            <a:ext cx="2071702" cy="2071702"/>
            <a:chOff x="5143504" y="4000504"/>
            <a:chExt cx="2357454" cy="2357454"/>
          </a:xfrm>
        </p:grpSpPr>
        <p:sp>
          <p:nvSpPr>
            <p:cNvPr id="45" name="円/楕円 44"/>
            <p:cNvSpPr/>
            <p:nvPr/>
          </p:nvSpPr>
          <p:spPr>
            <a:xfrm>
              <a:off x="5143504" y="4000504"/>
              <a:ext cx="2357454" cy="2357454"/>
            </a:xfrm>
            <a:prstGeom prst="ellipse">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2700000" scaled="1"/>
              <a:tileRect/>
            </a:gra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アーチ 45"/>
            <p:cNvSpPr/>
            <p:nvPr/>
          </p:nvSpPr>
          <p:spPr>
            <a:xfrm>
              <a:off x="5500694" y="4357694"/>
              <a:ext cx="1643074" cy="1643074"/>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アーチ 46"/>
            <p:cNvSpPr/>
            <p:nvPr/>
          </p:nvSpPr>
          <p:spPr>
            <a:xfrm rot="11700000">
              <a:off x="5500694" y="4357694"/>
              <a:ext cx="1643074" cy="1643074"/>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アーチ 47"/>
            <p:cNvSpPr/>
            <p:nvPr/>
          </p:nvSpPr>
          <p:spPr>
            <a:xfrm rot="3600000">
              <a:off x="5449148" y="4237446"/>
              <a:ext cx="1852854" cy="1852854"/>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アーチ 48"/>
            <p:cNvSpPr/>
            <p:nvPr/>
          </p:nvSpPr>
          <p:spPr>
            <a:xfrm rot="7200000">
              <a:off x="5479349" y="4508109"/>
              <a:ext cx="1444742" cy="1444742"/>
            </a:xfrm>
            <a:prstGeom prst="blockArc">
              <a:avLst>
                <a:gd name="adj1" fmla="val 10800000"/>
                <a:gd name="adj2" fmla="val 12386780"/>
                <a:gd name="adj3" fmla="val 9869"/>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円/楕円 49"/>
            <p:cNvSpPr/>
            <p:nvPr/>
          </p:nvSpPr>
          <p:spPr>
            <a:xfrm>
              <a:off x="6062674" y="4857760"/>
              <a:ext cx="509590" cy="509590"/>
            </a:xfrm>
            <a:prstGeom prst="ellipse">
              <a:avLst/>
            </a:prstGeom>
            <a:solidFill>
              <a:schemeClr val="tx1">
                <a:lumMod val="65000"/>
                <a:lumOff val="35000"/>
              </a:schemeClr>
            </a:solidFill>
            <a:ln>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テキスト ボックス 59"/>
          <p:cNvSpPr txBox="1">
            <a:spLocks noChangeArrowheads="1"/>
          </p:cNvSpPr>
          <p:nvPr/>
        </p:nvSpPr>
        <p:spPr bwMode="auto">
          <a:xfrm>
            <a:off x="3143240" y="3721246"/>
            <a:ext cx="1980029" cy="707886"/>
          </a:xfrm>
          <a:prstGeom prst="rect">
            <a:avLst/>
          </a:prstGeom>
          <a:noFill/>
          <a:ln w="9525">
            <a:noFill/>
            <a:miter lim="800000"/>
            <a:headEnd/>
            <a:tailEnd/>
          </a:ln>
        </p:spPr>
        <p:txBody>
          <a:bodyPr wrap="none">
            <a:spAutoFit/>
          </a:bodyPr>
          <a:lstStyle/>
          <a:p>
            <a:r>
              <a:rPr lang="ja-JP" altLang="en-US" sz="2000" b="1" dirty="0" smtClean="0">
                <a:latin typeface="メイリオ" pitchFamily="50" charset="-128"/>
                <a:ea typeface="メイリオ" pitchFamily="50" charset="-128"/>
              </a:rPr>
              <a:t>ディスク上では</a:t>
            </a:r>
          </a:p>
          <a:p>
            <a:r>
              <a:rPr lang="ja-JP" altLang="en-US" sz="2000" b="1" dirty="0" smtClean="0">
                <a:latin typeface="メイリオ" pitchFamily="50" charset="-128"/>
                <a:ea typeface="メイリオ" pitchFamily="50" charset="-128"/>
              </a:rPr>
              <a:t>断片化している</a:t>
            </a:r>
            <a:endParaRPr lang="ja-JP" altLang="en-US" sz="2000" b="1" dirty="0">
              <a:latin typeface="メイリオ" pitchFamily="50" charset="-128"/>
              <a:ea typeface="メイリオ" pitchFamily="50" charset="-128"/>
            </a:endParaRPr>
          </a:p>
        </p:txBody>
      </p:sp>
      <p:sp>
        <p:nvSpPr>
          <p:cNvPr id="56" name="テキスト ボックス 59"/>
          <p:cNvSpPr txBox="1">
            <a:spLocks noChangeArrowheads="1"/>
          </p:cNvSpPr>
          <p:nvPr/>
        </p:nvSpPr>
        <p:spPr bwMode="auto">
          <a:xfrm>
            <a:off x="520269" y="4071942"/>
            <a:ext cx="1980029" cy="707886"/>
          </a:xfrm>
          <a:prstGeom prst="rect">
            <a:avLst/>
          </a:prstGeom>
          <a:noFill/>
          <a:ln w="9525">
            <a:noFill/>
            <a:miter lim="800000"/>
            <a:headEnd/>
            <a:tailEnd/>
          </a:ln>
        </p:spPr>
        <p:txBody>
          <a:bodyPr wrap="none">
            <a:spAutoFit/>
          </a:bodyPr>
          <a:lstStyle/>
          <a:p>
            <a:r>
              <a:rPr lang="en-US" altLang="ja-JP" sz="2000" b="1" dirty="0" smtClean="0">
                <a:latin typeface="メイリオ" pitchFamily="50" charset="-128"/>
                <a:ea typeface="メイリオ" pitchFamily="50" charset="-128"/>
              </a:rPr>
              <a:t>OS</a:t>
            </a:r>
            <a:r>
              <a:rPr lang="ja-JP" altLang="en-US" sz="2000" b="1" dirty="0" smtClean="0">
                <a:latin typeface="メイリオ" pitchFamily="50" charset="-128"/>
                <a:ea typeface="メイリオ" pitchFamily="50" charset="-128"/>
              </a:rPr>
              <a:t>上では</a:t>
            </a:r>
          </a:p>
          <a:p>
            <a:r>
              <a:rPr lang="ja-JP" altLang="en-US" sz="2000" b="1" dirty="0" smtClean="0">
                <a:latin typeface="メイリオ" pitchFamily="50" charset="-128"/>
                <a:ea typeface="メイリオ" pitchFamily="50" charset="-128"/>
              </a:rPr>
              <a:t>一つのファイル</a:t>
            </a:r>
            <a:endParaRPr lang="ja-JP" altLang="en-US" sz="2000" b="1" dirty="0">
              <a:latin typeface="メイリオ" pitchFamily="50" charset="-128"/>
              <a:ea typeface="メイリオ" pitchFamily="50" charset="-128"/>
            </a:endParaRPr>
          </a:p>
        </p:txBody>
      </p:sp>
      <p:sp>
        <p:nvSpPr>
          <p:cNvPr id="57" name="テキスト ボックス 59"/>
          <p:cNvSpPr txBox="1">
            <a:spLocks noChangeArrowheads="1"/>
          </p:cNvSpPr>
          <p:nvPr/>
        </p:nvSpPr>
        <p:spPr bwMode="auto">
          <a:xfrm>
            <a:off x="6357950" y="3721246"/>
            <a:ext cx="2512226" cy="707886"/>
          </a:xfrm>
          <a:prstGeom prst="rect">
            <a:avLst/>
          </a:prstGeom>
          <a:noFill/>
          <a:ln w="9525">
            <a:noFill/>
            <a:miter lim="800000"/>
            <a:headEnd/>
            <a:tailEnd/>
          </a:ln>
        </p:spPr>
        <p:txBody>
          <a:bodyPr wrap="none">
            <a:spAutoFit/>
          </a:bodyPr>
          <a:lstStyle/>
          <a:p>
            <a:r>
              <a:rPr lang="en-US" altLang="ja-JP" sz="2000" b="1" dirty="0" smtClean="0">
                <a:latin typeface="メイリオ" pitchFamily="50" charset="-128"/>
                <a:ea typeface="メイリオ" pitchFamily="50" charset="-128"/>
              </a:rPr>
              <a:t>“</a:t>
            </a:r>
            <a:r>
              <a:rPr lang="ja-JP" altLang="en-US" sz="2000" b="1" dirty="0" smtClean="0">
                <a:latin typeface="メイリオ" pitchFamily="50" charset="-128"/>
                <a:ea typeface="メイリオ" pitchFamily="50" charset="-128"/>
              </a:rPr>
              <a:t>デフラグ</a:t>
            </a:r>
            <a:r>
              <a:rPr lang="en-US" altLang="ja-JP" sz="2000" b="1" dirty="0" smtClean="0">
                <a:latin typeface="メイリオ" pitchFamily="50" charset="-128"/>
                <a:ea typeface="メイリオ" pitchFamily="50" charset="-128"/>
              </a:rPr>
              <a:t>”</a:t>
            </a:r>
            <a:r>
              <a:rPr lang="ja-JP" altLang="en-US" sz="2000" b="1" dirty="0" smtClean="0">
                <a:latin typeface="メイリオ" pitchFamily="50" charset="-128"/>
                <a:ea typeface="メイリオ" pitchFamily="50" charset="-128"/>
              </a:rPr>
              <a:t>によって</a:t>
            </a:r>
          </a:p>
          <a:p>
            <a:r>
              <a:rPr lang="ja-JP" altLang="en-US" sz="2000" b="1" dirty="0" smtClean="0">
                <a:latin typeface="メイリオ" pitchFamily="50" charset="-128"/>
                <a:ea typeface="メイリオ" pitchFamily="50" charset="-128"/>
              </a:rPr>
              <a:t>連続領域に割り当て</a:t>
            </a:r>
            <a:endParaRPr lang="ja-JP" altLang="en-US" sz="2000" b="1" dirty="0">
              <a:latin typeface="メイリオ" pitchFamily="50" charset="-128"/>
              <a:ea typeface="メイリオ" pitchFamily="50" charset="-128"/>
            </a:endParaRPr>
          </a:p>
        </p:txBody>
      </p:sp>
      <p:cxnSp>
        <p:nvCxnSpPr>
          <p:cNvPr id="59" name="直線コネクタ 58"/>
          <p:cNvCxnSpPr/>
          <p:nvPr/>
        </p:nvCxnSpPr>
        <p:spPr>
          <a:xfrm rot="5400000">
            <a:off x="1322365" y="5106999"/>
            <a:ext cx="2786082" cy="1588"/>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5400000">
            <a:off x="4321173" y="5106999"/>
            <a:ext cx="2786082" cy="1588"/>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54" name="上矢印 53"/>
          <p:cNvSpPr/>
          <p:nvPr/>
        </p:nvSpPr>
        <p:spPr>
          <a:xfrm rot="5400000">
            <a:off x="5536413" y="4893479"/>
            <a:ext cx="571504" cy="785818"/>
          </a:xfrm>
          <a:prstGeom prst="upArrow">
            <a:avLst/>
          </a:prstGeom>
          <a:solidFill>
            <a:srgbClr val="FFC000"/>
          </a:solid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p:nvPr/>
        </p:nvCxnSpPr>
        <p:spPr>
          <a:xfrm>
            <a:off x="285720" y="3643314"/>
            <a:ext cx="8501122"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71438"/>
            <a:ext cx="7772400" cy="928687"/>
          </a:xfrm>
        </p:spPr>
        <p:txBody>
          <a:bodyPr/>
          <a:lstStyle/>
          <a:p>
            <a:pPr eaLnBrk="1" hangingPunct="1"/>
            <a:r>
              <a:rPr lang="ja-JP" altLang="en-US" smtClean="0"/>
              <a:t>ディスクスケジューリング</a:t>
            </a:r>
          </a:p>
        </p:txBody>
      </p:sp>
      <p:sp>
        <p:nvSpPr>
          <p:cNvPr id="26627" name="Rectangle 3"/>
          <p:cNvSpPr>
            <a:spLocks noGrp="1" noChangeArrowheads="1"/>
          </p:cNvSpPr>
          <p:nvPr>
            <p:ph type="body" idx="1"/>
          </p:nvPr>
        </p:nvSpPr>
        <p:spPr>
          <a:xfrm>
            <a:off x="214312" y="1000125"/>
            <a:ext cx="8715375" cy="4857750"/>
          </a:xfrm>
        </p:spPr>
        <p:txBody>
          <a:bodyPr/>
          <a:lstStyle/>
          <a:p>
            <a:pPr eaLnBrk="1" hangingPunct="1"/>
            <a:r>
              <a:rPr lang="ja-JP" altLang="en-US" dirty="0" smtClean="0"/>
              <a:t>アクセスすべきブロックを並び替えて，少ないヘッドの動きで一度に読む</a:t>
            </a:r>
            <a:endParaRPr lang="en-US" altLang="ja-JP" dirty="0" smtClean="0"/>
          </a:p>
          <a:p>
            <a:pPr lvl="1" eaLnBrk="1" hangingPunct="1"/>
            <a:r>
              <a:rPr lang="en-US" altLang="ja-JP" dirty="0" smtClean="0"/>
              <a:t>1,5,3,6</a:t>
            </a:r>
            <a:r>
              <a:rPr lang="ja-JP" altLang="en-US" dirty="0" smtClean="0"/>
              <a:t>というリクエストが来ても，</a:t>
            </a:r>
            <a:r>
              <a:rPr lang="en-US" altLang="ja-JP" dirty="0" smtClean="0"/>
              <a:t>1,3,5,6</a:t>
            </a:r>
            <a:r>
              <a:rPr lang="ja-JP" altLang="en-US" dirty="0" smtClean="0"/>
              <a:t>と並べ替えて読み，ヘッドの動きを少なくする</a:t>
            </a:r>
            <a:endParaRPr lang="en-US" altLang="ja-JP" dirty="0" smtClean="0"/>
          </a:p>
        </p:txBody>
      </p:sp>
      <p:sp>
        <p:nvSpPr>
          <p:cNvPr id="33" name="円/楕円 32"/>
          <p:cNvSpPr/>
          <p:nvPr/>
        </p:nvSpPr>
        <p:spPr>
          <a:xfrm>
            <a:off x="642910" y="3851134"/>
            <a:ext cx="2071702" cy="2071702"/>
          </a:xfrm>
          <a:prstGeom prst="ellipse">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2700000" scaled="1"/>
            <a:tileRect/>
          </a:gra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714348" y="3922572"/>
            <a:ext cx="1928826" cy="1928826"/>
          </a:xfrm>
          <a:prstGeom prst="ellipse">
            <a:avLst/>
          </a:prstGeom>
          <a:noFill/>
          <a:ln w="1905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857224" y="4065448"/>
            <a:ext cx="1643074" cy="1643074"/>
          </a:xfrm>
          <a:prstGeom prst="ellipse">
            <a:avLst/>
          </a:prstGeom>
          <a:noFill/>
          <a:ln w="1905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1000100" y="4208324"/>
            <a:ext cx="1357322" cy="1357322"/>
          </a:xfrm>
          <a:prstGeom prst="ellipse">
            <a:avLst/>
          </a:prstGeom>
          <a:noFill/>
          <a:ln w="1905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1142976" y="4351200"/>
            <a:ext cx="1071570" cy="1071570"/>
          </a:xfrm>
          <a:prstGeom prst="ellipse">
            <a:avLst/>
          </a:prstGeom>
          <a:noFill/>
          <a:ln w="1905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1285852" y="4494076"/>
            <a:ext cx="785818" cy="785818"/>
          </a:xfrm>
          <a:prstGeom prst="ellipse">
            <a:avLst/>
          </a:prstGeom>
          <a:noFill/>
          <a:ln w="1905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428728" y="4636952"/>
            <a:ext cx="500066" cy="500066"/>
          </a:xfrm>
          <a:prstGeom prst="ellipse">
            <a:avLst/>
          </a:prstGeom>
          <a:noFill/>
          <a:ln w="1905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アーチ 33"/>
          <p:cNvSpPr/>
          <p:nvPr/>
        </p:nvSpPr>
        <p:spPr>
          <a:xfrm>
            <a:off x="785786" y="3994010"/>
            <a:ext cx="1785950" cy="1785950"/>
          </a:xfrm>
          <a:prstGeom prst="blockArc">
            <a:avLst>
              <a:gd name="adj1" fmla="val 12856110"/>
              <a:gd name="adj2" fmla="val 14167462"/>
              <a:gd name="adj3" fmla="val 787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テキスト ボックス 45"/>
          <p:cNvSpPr txBox="1"/>
          <p:nvPr/>
        </p:nvSpPr>
        <p:spPr>
          <a:xfrm>
            <a:off x="571472" y="4829241"/>
            <a:ext cx="1083951" cy="369332"/>
          </a:xfrm>
          <a:prstGeom prst="rect">
            <a:avLst/>
          </a:prstGeom>
          <a:noFill/>
        </p:spPr>
        <p:txBody>
          <a:bodyPr wrap="none" rtlCol="0">
            <a:spAutoFit/>
          </a:bodyPr>
          <a:lstStyle/>
          <a:p>
            <a:r>
              <a:rPr lang="en-US" altLang="ja-JP" sz="1800" b="1" dirty="0" smtClean="0">
                <a:solidFill>
                  <a:schemeClr val="bg1"/>
                </a:solidFill>
                <a:effectLst>
                  <a:outerShdw blurRad="50800" dist="63500" dir="2700000" algn="tl" rotWithShape="0">
                    <a:prstClr val="black">
                      <a:alpha val="70000"/>
                    </a:prstClr>
                  </a:outerShdw>
                </a:effectLst>
                <a:latin typeface="Arial Narrow" pitchFamily="34" charset="0"/>
              </a:rPr>
              <a:t>6 5 4 3 2 1</a:t>
            </a:r>
            <a:endParaRPr kumimoji="1" lang="ja-JP" altLang="en-US" sz="1800" b="1" dirty="0">
              <a:solidFill>
                <a:schemeClr val="bg1"/>
              </a:solidFill>
              <a:effectLst>
                <a:outerShdw blurRad="50800" dist="63500" dir="2700000" algn="tl" rotWithShape="0">
                  <a:prstClr val="black">
                    <a:alpha val="70000"/>
                  </a:prstClr>
                </a:outerShdw>
              </a:effectLst>
              <a:latin typeface="Arial Narrow" pitchFamily="34" charset="0"/>
            </a:endParaRPr>
          </a:p>
        </p:txBody>
      </p:sp>
      <p:sp>
        <p:nvSpPr>
          <p:cNvPr id="48" name="アーチ 47"/>
          <p:cNvSpPr/>
          <p:nvPr/>
        </p:nvSpPr>
        <p:spPr>
          <a:xfrm>
            <a:off x="1357290" y="4565514"/>
            <a:ext cx="642942" cy="642942"/>
          </a:xfrm>
          <a:prstGeom prst="blockArc">
            <a:avLst>
              <a:gd name="adj1" fmla="val 11165729"/>
              <a:gd name="adj2" fmla="val 14987371"/>
              <a:gd name="adj3" fmla="val 19596"/>
            </a:avLst>
          </a:prstGeom>
          <a:solidFill>
            <a:srgbClr val="FF0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アーチ 48"/>
          <p:cNvSpPr/>
          <p:nvPr/>
        </p:nvSpPr>
        <p:spPr>
          <a:xfrm>
            <a:off x="1071538" y="4279762"/>
            <a:ext cx="1214446" cy="1214446"/>
          </a:xfrm>
          <a:prstGeom prst="blockArc">
            <a:avLst>
              <a:gd name="adj1" fmla="val 16446211"/>
              <a:gd name="adj2" fmla="val 18199847"/>
              <a:gd name="adj3" fmla="val 11198"/>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アーチ 50"/>
          <p:cNvSpPr/>
          <p:nvPr/>
        </p:nvSpPr>
        <p:spPr>
          <a:xfrm>
            <a:off x="642910" y="3851134"/>
            <a:ext cx="2071702" cy="2071702"/>
          </a:xfrm>
          <a:prstGeom prst="blockArc">
            <a:avLst>
              <a:gd name="adj1" fmla="val 15128862"/>
              <a:gd name="adj2" fmla="val 16501234"/>
              <a:gd name="adj3" fmla="val 6673"/>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コネクタ 51"/>
          <p:cNvCxnSpPr/>
          <p:nvPr/>
        </p:nvCxnSpPr>
        <p:spPr>
          <a:xfrm>
            <a:off x="142844" y="3000372"/>
            <a:ext cx="8643998"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53" name="Text Box 23"/>
          <p:cNvSpPr txBox="1">
            <a:spLocks noChangeArrowheads="1"/>
          </p:cNvSpPr>
          <p:nvPr/>
        </p:nvSpPr>
        <p:spPr bwMode="auto">
          <a:xfrm>
            <a:off x="2500298" y="3429000"/>
            <a:ext cx="6465231" cy="830997"/>
          </a:xfrm>
          <a:prstGeom prst="rect">
            <a:avLst/>
          </a:prstGeom>
          <a:noFill/>
          <a:ln w="9525">
            <a:noFill/>
            <a:miter lim="800000"/>
            <a:headEnd/>
            <a:tailEnd/>
          </a:ln>
        </p:spPr>
        <p:txBody>
          <a:bodyPr wrap="none">
            <a:spAutoFit/>
          </a:bodyPr>
          <a:lstStyle/>
          <a:p>
            <a:r>
              <a:rPr lang="ja-JP" altLang="en-US" b="1" dirty="0" smtClean="0">
                <a:latin typeface="メイリオ" pitchFamily="50" charset="-128"/>
                <a:ea typeface="メイリオ" pitchFamily="50" charset="-128"/>
              </a:rPr>
              <a:t>元々のリクエスト</a:t>
            </a:r>
            <a:r>
              <a:rPr lang="en-US" altLang="ja-JP" b="1" dirty="0" smtClean="0">
                <a:latin typeface="メイリオ" pitchFamily="50" charset="-128"/>
                <a:ea typeface="メイリオ" pitchFamily="50" charset="-128"/>
              </a:rPr>
              <a:t>:</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rPr>
              <a:t> </a:t>
            </a:r>
            <a:r>
              <a:rPr lang="ja-JP" altLang="en-US" b="1"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赤</a:t>
            </a:r>
            <a:r>
              <a:rPr lang="en-US" altLang="ja-JP" b="1"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(1)</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rPr>
              <a:t> </a:t>
            </a:r>
            <a:r>
              <a:rPr lang="ja-JP" altLang="en-US" b="1" dirty="0" smtClean="0">
                <a:solidFill>
                  <a:srgbClr val="FFC000"/>
                </a:solidFill>
                <a:effectLst>
                  <a:outerShdw blurRad="38100" dist="38100" dir="2700000" algn="tl">
                    <a:srgbClr val="000000">
                      <a:alpha val="90000"/>
                    </a:srgbClr>
                  </a:outerShdw>
                </a:effectLst>
                <a:latin typeface="メイリオ" pitchFamily="50" charset="-128"/>
                <a:ea typeface="メイリオ" pitchFamily="50" charset="-128"/>
              </a:rPr>
              <a:t>黄</a:t>
            </a:r>
            <a:r>
              <a:rPr lang="en-US" altLang="ja-JP" b="1" dirty="0" smtClean="0">
                <a:solidFill>
                  <a:srgbClr val="FFC000"/>
                </a:solidFill>
                <a:effectLst>
                  <a:outerShdw blurRad="38100" dist="38100" dir="2700000" algn="tl">
                    <a:srgbClr val="000000">
                      <a:alpha val="90000"/>
                    </a:srgbClr>
                  </a:outerShdw>
                </a:effectLst>
                <a:latin typeface="メイリオ" pitchFamily="50" charset="-128"/>
                <a:ea typeface="メイリオ" pitchFamily="50" charset="-128"/>
              </a:rPr>
              <a:t>(5)</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rPr>
              <a:t> </a:t>
            </a:r>
            <a:r>
              <a:rPr lang="ja-JP" altLang="en-US" b="1" dirty="0" smtClean="0">
                <a:solidFill>
                  <a:srgbClr val="00B050"/>
                </a:solidFill>
                <a:effectLst>
                  <a:outerShdw blurRad="38100" dist="38100" dir="2700000" algn="tl">
                    <a:srgbClr val="000000">
                      <a:alpha val="43137"/>
                    </a:srgbClr>
                  </a:outerShdw>
                </a:effectLst>
                <a:latin typeface="メイリオ" pitchFamily="50" charset="-128"/>
                <a:ea typeface="メイリオ" pitchFamily="50" charset="-128"/>
              </a:rPr>
              <a:t>緑</a:t>
            </a:r>
            <a:r>
              <a:rPr lang="en-US" altLang="ja-JP" b="1" dirty="0" smtClean="0">
                <a:solidFill>
                  <a:srgbClr val="00B050"/>
                </a:solidFill>
                <a:effectLst>
                  <a:outerShdw blurRad="38100" dist="38100" dir="2700000" algn="tl">
                    <a:srgbClr val="000000">
                      <a:alpha val="43137"/>
                    </a:srgbClr>
                  </a:outerShdw>
                </a:effectLst>
                <a:latin typeface="メイリオ" pitchFamily="50" charset="-128"/>
                <a:ea typeface="メイリオ" pitchFamily="50" charset="-128"/>
              </a:rPr>
              <a:t>(3)</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rPr>
              <a:t> </a:t>
            </a:r>
            <a:r>
              <a:rPr lang="ja-JP" altLang="en-US" b="1" dirty="0" smtClean="0">
                <a:solidFill>
                  <a:srgbClr val="0070C0"/>
                </a:solidFill>
                <a:effectLst>
                  <a:outerShdw blurRad="38100" dist="38100" dir="2700000" algn="tl">
                    <a:srgbClr val="000000">
                      <a:alpha val="43137"/>
                    </a:srgbClr>
                  </a:outerShdw>
                </a:effectLst>
                <a:latin typeface="メイリオ" pitchFamily="50" charset="-128"/>
                <a:ea typeface="メイリオ" pitchFamily="50" charset="-128"/>
              </a:rPr>
              <a:t>青</a:t>
            </a:r>
            <a:r>
              <a:rPr lang="en-US" altLang="ja-JP" b="1" dirty="0" smtClean="0">
                <a:solidFill>
                  <a:srgbClr val="0070C0"/>
                </a:solidFill>
                <a:effectLst>
                  <a:outerShdw blurRad="38100" dist="38100" dir="2700000" algn="tl">
                    <a:srgbClr val="000000">
                      <a:alpha val="43137"/>
                    </a:srgbClr>
                  </a:outerShdw>
                </a:effectLst>
                <a:latin typeface="メイリオ" pitchFamily="50" charset="-128"/>
                <a:ea typeface="メイリオ" pitchFamily="50" charset="-128"/>
              </a:rPr>
              <a:t>(6)</a:t>
            </a:r>
          </a:p>
          <a:p>
            <a:r>
              <a:rPr lang="ja-JP" altLang="en-US" b="1" dirty="0" smtClean="0">
                <a:latin typeface="メイリオ" pitchFamily="50" charset="-128"/>
                <a:ea typeface="メイリオ" pitchFamily="50" charset="-128"/>
              </a:rPr>
              <a:t>リクエスト処理順</a:t>
            </a:r>
            <a:r>
              <a:rPr lang="en-US" altLang="ja-JP" b="1" dirty="0" smtClean="0">
                <a:latin typeface="メイリオ" pitchFamily="50" charset="-128"/>
                <a:ea typeface="メイリオ" pitchFamily="50" charset="-128"/>
              </a:rPr>
              <a:t>: </a:t>
            </a:r>
            <a:r>
              <a:rPr lang="ja-JP" altLang="en-US" b="1"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赤</a:t>
            </a:r>
            <a:r>
              <a:rPr lang="en-US" altLang="ja-JP" b="1"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(1)</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rPr>
              <a:t> </a:t>
            </a:r>
            <a:r>
              <a:rPr lang="ja-JP" altLang="en-US" b="1" dirty="0" smtClean="0">
                <a:solidFill>
                  <a:srgbClr val="00B050"/>
                </a:solidFill>
                <a:effectLst>
                  <a:outerShdw blurRad="38100" dist="38100" dir="2700000" algn="tl">
                    <a:srgbClr val="000000">
                      <a:alpha val="43137"/>
                    </a:srgbClr>
                  </a:outerShdw>
                </a:effectLst>
                <a:latin typeface="メイリオ" pitchFamily="50" charset="-128"/>
                <a:ea typeface="メイリオ" pitchFamily="50" charset="-128"/>
              </a:rPr>
              <a:t>緑</a:t>
            </a:r>
            <a:r>
              <a:rPr lang="en-US" altLang="ja-JP" b="1" dirty="0" smtClean="0">
                <a:solidFill>
                  <a:srgbClr val="00B050"/>
                </a:solidFill>
                <a:effectLst>
                  <a:outerShdw blurRad="38100" dist="38100" dir="2700000" algn="tl">
                    <a:srgbClr val="000000">
                      <a:alpha val="43137"/>
                    </a:srgbClr>
                  </a:outerShdw>
                </a:effectLst>
                <a:latin typeface="メイリオ" pitchFamily="50" charset="-128"/>
                <a:ea typeface="メイリオ" pitchFamily="50" charset="-128"/>
              </a:rPr>
              <a:t>(3) </a:t>
            </a:r>
            <a:r>
              <a:rPr lang="ja-JP" altLang="en-US" b="1" dirty="0" smtClean="0">
                <a:solidFill>
                  <a:srgbClr val="FFC000"/>
                </a:solidFill>
                <a:effectLst>
                  <a:outerShdw blurRad="38100" dist="38100" dir="2700000" algn="tl">
                    <a:srgbClr val="000000">
                      <a:alpha val="90000"/>
                    </a:srgbClr>
                  </a:outerShdw>
                </a:effectLst>
                <a:latin typeface="メイリオ" pitchFamily="50" charset="-128"/>
                <a:ea typeface="メイリオ" pitchFamily="50" charset="-128"/>
              </a:rPr>
              <a:t>黄</a:t>
            </a:r>
            <a:r>
              <a:rPr lang="en-US" altLang="ja-JP" b="1" dirty="0" smtClean="0">
                <a:solidFill>
                  <a:srgbClr val="FFC000"/>
                </a:solidFill>
                <a:effectLst>
                  <a:outerShdw blurRad="38100" dist="38100" dir="2700000" algn="tl">
                    <a:srgbClr val="000000">
                      <a:alpha val="90000"/>
                    </a:srgbClr>
                  </a:outerShdw>
                </a:effectLst>
                <a:latin typeface="メイリオ" pitchFamily="50" charset="-128"/>
                <a:ea typeface="メイリオ" pitchFamily="50" charset="-128"/>
              </a:rPr>
              <a:t>(5) </a:t>
            </a:r>
            <a:r>
              <a:rPr lang="ja-JP" altLang="en-US" b="1" dirty="0" smtClean="0">
                <a:solidFill>
                  <a:srgbClr val="0070C0"/>
                </a:solidFill>
                <a:effectLst>
                  <a:outerShdw blurRad="38100" dist="38100" dir="2700000" algn="tl">
                    <a:srgbClr val="000000">
                      <a:alpha val="43137"/>
                    </a:srgbClr>
                  </a:outerShdw>
                </a:effectLst>
                <a:latin typeface="メイリオ" pitchFamily="50" charset="-128"/>
                <a:ea typeface="メイリオ" pitchFamily="50" charset="-128"/>
              </a:rPr>
              <a:t>青</a:t>
            </a:r>
            <a:r>
              <a:rPr lang="en-US" altLang="ja-JP" b="1" dirty="0" smtClean="0">
                <a:solidFill>
                  <a:srgbClr val="0070C0"/>
                </a:solidFill>
                <a:effectLst>
                  <a:outerShdw blurRad="38100" dist="38100" dir="2700000" algn="tl">
                    <a:srgbClr val="000000">
                      <a:alpha val="43137"/>
                    </a:srgbClr>
                  </a:outerShdw>
                </a:effectLst>
                <a:latin typeface="メイリオ" pitchFamily="50" charset="-128"/>
                <a:ea typeface="メイリオ" pitchFamily="50" charset="-128"/>
              </a:rPr>
              <a:t>(6)</a:t>
            </a:r>
            <a:endParaRPr lang="en-US" altLang="ja-JP" b="1" dirty="0">
              <a:solidFill>
                <a:srgbClr val="0070C0"/>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58" name="台形 57"/>
          <p:cNvSpPr/>
          <p:nvPr/>
        </p:nvSpPr>
        <p:spPr>
          <a:xfrm>
            <a:off x="2500298" y="4779828"/>
            <a:ext cx="285752" cy="1285884"/>
          </a:xfrm>
          <a:prstGeom prst="trapezoid">
            <a:avLst>
              <a:gd name="adj" fmla="val 28957"/>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713311" y="5103981"/>
            <a:ext cx="2073003" cy="461665"/>
          </a:xfrm>
          <a:prstGeom prst="rect">
            <a:avLst/>
          </a:prstGeom>
          <a:noFill/>
        </p:spPr>
        <p:txBody>
          <a:bodyPr wrap="none" rtlCol="0">
            <a:spAutoFit/>
          </a:bodyPr>
          <a:lstStyle/>
          <a:p>
            <a:r>
              <a:rPr lang="ja-JP" altLang="en-US" dirty="0" smtClean="0"/>
              <a:t>読み取り</a:t>
            </a:r>
            <a:r>
              <a:rPr kumimoji="1" lang="ja-JP" altLang="en-US" dirty="0" smtClean="0"/>
              <a:t>ヘッド</a:t>
            </a:r>
            <a:endParaRPr kumimoji="1" lang="ja-JP" altLang="en-US" dirty="0"/>
          </a:p>
        </p:txBody>
      </p:sp>
      <p:cxnSp>
        <p:nvCxnSpPr>
          <p:cNvPr id="61" name="直線矢印コネクタ 60"/>
          <p:cNvCxnSpPr/>
          <p:nvPr/>
        </p:nvCxnSpPr>
        <p:spPr>
          <a:xfrm>
            <a:off x="2000232" y="4851266"/>
            <a:ext cx="500066" cy="1588"/>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85800" y="71438"/>
            <a:ext cx="7772400" cy="928687"/>
          </a:xfrm>
        </p:spPr>
        <p:txBody>
          <a:bodyPr/>
          <a:lstStyle/>
          <a:p>
            <a:r>
              <a:rPr lang="en-US" altLang="ja-JP" dirty="0" smtClean="0"/>
              <a:t>Agenda</a:t>
            </a:r>
            <a:endParaRPr lang="ja-JP" altLang="en-US" dirty="0" smtClean="0"/>
          </a:p>
        </p:txBody>
      </p:sp>
      <p:sp>
        <p:nvSpPr>
          <p:cNvPr id="46" name="コンテンツ プレースホルダ 45"/>
          <p:cNvSpPr>
            <a:spLocks noGrp="1"/>
          </p:cNvSpPr>
          <p:nvPr>
            <p:ph idx="1"/>
          </p:nvPr>
        </p:nvSpPr>
        <p:spPr/>
        <p:txBody>
          <a:bodyPr/>
          <a:lstStyle/>
          <a:p>
            <a:pPr>
              <a:buClr>
                <a:schemeClr val="tx1">
                  <a:lumMod val="50000"/>
                  <a:lumOff val="50000"/>
                </a:schemeClr>
              </a:buClr>
            </a:pPr>
            <a:r>
              <a:rPr kumimoji="1" lang="ja-JP" altLang="en-US" dirty="0" smtClean="0">
                <a:solidFill>
                  <a:schemeClr val="tx1">
                    <a:lumMod val="50000"/>
                    <a:lumOff val="50000"/>
                  </a:schemeClr>
                </a:solidFill>
              </a:rPr>
              <a:t>ディスクの話の残り</a:t>
            </a:r>
          </a:p>
          <a:p>
            <a:r>
              <a:rPr lang="ja-JP" altLang="en-US" dirty="0" smtClean="0"/>
              <a:t>メモリとディスクの簡単なまとめ</a:t>
            </a:r>
          </a:p>
          <a:p>
            <a:pPr lvl="1"/>
            <a:r>
              <a:rPr lang="ja-JP" altLang="en-US" dirty="0" smtClean="0"/>
              <a:t>仮想メモリ</a:t>
            </a:r>
          </a:p>
          <a:p>
            <a:pPr lvl="1"/>
            <a:r>
              <a:rPr lang="ja-JP" altLang="en-US" dirty="0" smtClean="0"/>
              <a:t>ディスクキャッシュ</a:t>
            </a:r>
          </a:p>
          <a:p>
            <a:pPr>
              <a:buClr>
                <a:schemeClr val="tx1">
                  <a:lumMod val="50000"/>
                  <a:lumOff val="50000"/>
                </a:schemeClr>
              </a:buClr>
            </a:pPr>
            <a:r>
              <a:rPr lang="ja-JP" altLang="en-US" dirty="0" smtClean="0">
                <a:solidFill>
                  <a:schemeClr val="tx1">
                    <a:lumMod val="50000"/>
                    <a:lumOff val="50000"/>
                  </a:schemeClr>
                </a:solidFill>
              </a:rPr>
              <a:t>メモリマップド・ファイル </a:t>
            </a:r>
            <a:r>
              <a:rPr lang="en-US" altLang="ja-JP" dirty="0" smtClean="0">
                <a:solidFill>
                  <a:schemeClr val="tx1">
                    <a:lumMod val="50000"/>
                    <a:lumOff val="50000"/>
                  </a:schemeClr>
                </a:solidFill>
              </a:rPr>
              <a:t>(mmap)</a:t>
            </a:r>
            <a:endParaRPr lang="ja-JP" altLang="en-US" dirty="0" smtClean="0">
              <a:solidFill>
                <a:schemeClr val="tx1">
                  <a:lumMod val="50000"/>
                  <a:lumOff val="50000"/>
                </a:schemeClr>
              </a:solidFill>
            </a:endParaRPr>
          </a:p>
        </p:txBody>
      </p:sp>
      <p:sp>
        <p:nvSpPr>
          <p:cNvPr id="4" name="正方形/長方形 3"/>
          <p:cNvSpPr/>
          <p:nvPr/>
        </p:nvSpPr>
        <p:spPr>
          <a:xfrm>
            <a:off x="214282" y="1571612"/>
            <a:ext cx="6715172" cy="1571636"/>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357158" y="2428868"/>
            <a:ext cx="4072022" cy="4000528"/>
          </a:xfrm>
          <a:prstGeom prst="roundRect">
            <a:avLst>
              <a:gd name="adj" fmla="val 6251"/>
            </a:avLst>
          </a:prstGeom>
          <a:solidFill>
            <a:schemeClr val="bg1"/>
          </a:solidFill>
          <a:ln w="38100">
            <a:noFill/>
          </a:ln>
          <a:effectLst>
            <a:glow rad="101600">
              <a:srgbClr val="FF33CC">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角丸四角形 92"/>
          <p:cNvSpPr/>
          <p:nvPr/>
        </p:nvSpPr>
        <p:spPr>
          <a:xfrm>
            <a:off x="4643467" y="2428869"/>
            <a:ext cx="4143375" cy="3929090"/>
          </a:xfrm>
          <a:prstGeom prst="roundRect">
            <a:avLst>
              <a:gd name="adj" fmla="val 5441"/>
            </a:avLst>
          </a:prstGeom>
          <a:solidFill>
            <a:schemeClr val="bg1"/>
          </a:solidFill>
          <a:ln w="19050">
            <a:noFill/>
          </a:ln>
          <a:effectLst>
            <a:glow rad="101600">
              <a:srgbClr val="0070C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98" name="タイトル 1"/>
          <p:cNvSpPr>
            <a:spLocks noGrp="1"/>
          </p:cNvSpPr>
          <p:nvPr>
            <p:ph type="title"/>
          </p:nvPr>
        </p:nvSpPr>
        <p:spPr>
          <a:xfrm>
            <a:off x="685800" y="71438"/>
            <a:ext cx="7772400" cy="928687"/>
          </a:xfrm>
        </p:spPr>
        <p:txBody>
          <a:bodyPr/>
          <a:lstStyle/>
          <a:p>
            <a:r>
              <a:rPr lang="en-US" altLang="ja-JP" dirty="0" smtClean="0"/>
              <a:t>OS</a:t>
            </a:r>
            <a:r>
              <a:rPr lang="ja-JP" altLang="en-US" dirty="0" smtClean="0"/>
              <a:t>によるデバイスの抽象化</a:t>
            </a:r>
          </a:p>
        </p:txBody>
      </p:sp>
      <p:grpSp>
        <p:nvGrpSpPr>
          <p:cNvPr id="2" name="グループ化 44"/>
          <p:cNvGrpSpPr/>
          <p:nvPr/>
        </p:nvGrpSpPr>
        <p:grpSpPr>
          <a:xfrm>
            <a:off x="571569" y="3643333"/>
            <a:ext cx="1714461" cy="642923"/>
            <a:chOff x="1214468" y="3643333"/>
            <a:chExt cx="1143000" cy="428625"/>
          </a:xfrm>
          <a:effectLst>
            <a:outerShdw blurRad="50800" dist="38100" dir="2700000" algn="tl" rotWithShape="0">
              <a:prstClr val="black">
                <a:alpha val="40000"/>
              </a:prstClr>
            </a:outerShdw>
          </a:effectLst>
        </p:grpSpPr>
        <p:sp>
          <p:nvSpPr>
            <p:cNvPr id="7" name="正方形/長方形 6"/>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正方形/長方形 7"/>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45" name="グループ化 44"/>
          <p:cNvGrpSpPr/>
          <p:nvPr/>
        </p:nvGrpSpPr>
        <p:grpSpPr>
          <a:xfrm>
            <a:off x="3000404" y="4214835"/>
            <a:ext cx="1285859" cy="857239"/>
            <a:chOff x="3000405" y="3929083"/>
            <a:chExt cx="857250" cy="571500"/>
          </a:xfrm>
        </p:grpSpPr>
        <p:sp>
          <p:nvSpPr>
            <p:cNvPr id="14" name="正方形/長方形 13"/>
            <p:cNvSpPr/>
            <p:nvPr/>
          </p:nvSpPr>
          <p:spPr>
            <a:xfrm>
              <a:off x="3000405" y="3929083"/>
              <a:ext cx="857250" cy="571500"/>
            </a:xfrm>
            <a:prstGeom prst="rect">
              <a:avLst/>
            </a:prstGeom>
            <a:solidFill>
              <a:schemeClr val="bg1">
                <a:lumMod val="65000"/>
              </a:schemeClr>
            </a:solidFill>
            <a:ln>
              <a:solidFill>
                <a:srgbClr val="5F5F5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5" name="円/楕円 14"/>
            <p:cNvSpPr/>
            <p:nvPr/>
          </p:nvSpPr>
          <p:spPr>
            <a:xfrm>
              <a:off x="3357592" y="4000520"/>
              <a:ext cx="428625" cy="428625"/>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cxnSp>
        <p:nvCxnSpPr>
          <p:cNvPr id="18" name="直線コネクタ 17"/>
          <p:cNvCxnSpPr/>
          <p:nvPr/>
        </p:nvCxnSpPr>
        <p:spPr>
          <a:xfrm rot="5400000">
            <a:off x="1802620" y="4374350"/>
            <a:ext cx="1681155" cy="45"/>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286030" y="3857645"/>
            <a:ext cx="357187" cy="1588"/>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643217" y="4357694"/>
            <a:ext cx="357188" cy="1587"/>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フリーフォーム 26"/>
          <p:cNvSpPr/>
          <p:nvPr/>
        </p:nvSpPr>
        <p:spPr>
          <a:xfrm>
            <a:off x="357157" y="5043497"/>
            <a:ext cx="1161445" cy="642942"/>
          </a:xfrm>
          <a:custGeom>
            <a:avLst/>
            <a:gdLst>
              <a:gd name="connsiteX0" fmla="*/ 977900 w 977900"/>
              <a:gd name="connsiteY0" fmla="*/ 66675 h 541867"/>
              <a:gd name="connsiteX1" fmla="*/ 558800 w 977900"/>
              <a:gd name="connsiteY1" fmla="*/ 66675 h 541867"/>
              <a:gd name="connsiteX2" fmla="*/ 628650 w 977900"/>
              <a:gd name="connsiteY2" fmla="*/ 466725 h 541867"/>
              <a:gd name="connsiteX3" fmla="*/ 0 w 977900"/>
              <a:gd name="connsiteY3" fmla="*/ 517525 h 541867"/>
            </a:gdLst>
            <a:ahLst/>
            <a:cxnLst>
              <a:cxn ang="0">
                <a:pos x="connsiteX0" y="connsiteY0"/>
              </a:cxn>
              <a:cxn ang="0">
                <a:pos x="connsiteX1" y="connsiteY1"/>
              </a:cxn>
              <a:cxn ang="0">
                <a:pos x="connsiteX2" y="connsiteY2"/>
              </a:cxn>
              <a:cxn ang="0">
                <a:pos x="connsiteX3" y="connsiteY3"/>
              </a:cxn>
            </a:cxnLst>
            <a:rect l="l" t="t" r="r" b="b"/>
            <a:pathLst>
              <a:path w="977900" h="541867">
                <a:moveTo>
                  <a:pt x="977900" y="66675"/>
                </a:moveTo>
                <a:cubicBezTo>
                  <a:pt x="797454" y="33337"/>
                  <a:pt x="617008" y="0"/>
                  <a:pt x="558800" y="66675"/>
                </a:cubicBezTo>
                <a:cubicBezTo>
                  <a:pt x="500592" y="133350"/>
                  <a:pt x="721783" y="391583"/>
                  <a:pt x="628650" y="466725"/>
                </a:cubicBezTo>
                <a:cubicBezTo>
                  <a:pt x="535517" y="541867"/>
                  <a:pt x="267758" y="529696"/>
                  <a:pt x="0" y="517525"/>
                </a:cubicBezTo>
              </a:path>
            </a:pathLst>
          </a:cu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cxnSp>
        <p:nvCxnSpPr>
          <p:cNvPr id="28" name="直線コネクタ 27"/>
          <p:cNvCxnSpPr/>
          <p:nvPr/>
        </p:nvCxnSpPr>
        <p:spPr>
          <a:xfrm>
            <a:off x="2286030" y="5143512"/>
            <a:ext cx="357187" cy="1587"/>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6" name="グループ化 45"/>
          <p:cNvGrpSpPr/>
          <p:nvPr/>
        </p:nvGrpSpPr>
        <p:grpSpPr>
          <a:xfrm>
            <a:off x="1357290" y="5061321"/>
            <a:ext cx="928740" cy="696555"/>
            <a:chOff x="1714530" y="4429145"/>
            <a:chExt cx="571500" cy="428625"/>
          </a:xfrm>
        </p:grpSpPr>
        <p:sp>
          <p:nvSpPr>
            <p:cNvPr id="25" name="正方形/長方形 24"/>
            <p:cNvSpPr/>
            <p:nvPr/>
          </p:nvSpPr>
          <p:spPr>
            <a:xfrm>
              <a:off x="1785967" y="4429145"/>
              <a:ext cx="500063" cy="285750"/>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正方形/長方形 25"/>
            <p:cNvSpPr/>
            <p:nvPr/>
          </p:nvSpPr>
          <p:spPr>
            <a:xfrm>
              <a:off x="1714530" y="4429145"/>
              <a:ext cx="71437" cy="4286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正方形/長方形 28"/>
            <p:cNvSpPr/>
            <p:nvPr/>
          </p:nvSpPr>
          <p:spPr>
            <a:xfrm>
              <a:off x="1928842" y="4500583"/>
              <a:ext cx="142875" cy="14287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40" name="角丸四角形 39"/>
          <p:cNvSpPr/>
          <p:nvPr/>
        </p:nvSpPr>
        <p:spPr>
          <a:xfrm>
            <a:off x="2214592" y="2928958"/>
            <a:ext cx="857250" cy="642937"/>
          </a:xfrm>
          <a:prstGeom prst="roundRect">
            <a:avLst>
              <a:gd name="adj" fmla="val 28901"/>
            </a:avLst>
          </a:prstGeom>
          <a:solidFill>
            <a:srgbClr val="003366"/>
          </a:solidFill>
          <a:ln>
            <a:solidFill>
              <a:srgbClr val="00666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b="1" dirty="0">
                <a:latin typeface="Century Gothic" pitchFamily="34" charset="0"/>
              </a:rPr>
              <a:t>CPU</a:t>
            </a:r>
            <a:endParaRPr lang="ja-JP" altLang="en-US" sz="2000" b="1" dirty="0">
              <a:latin typeface="Century Gothic" pitchFamily="34" charset="0"/>
            </a:endParaRPr>
          </a:p>
        </p:txBody>
      </p:sp>
      <p:sp>
        <p:nvSpPr>
          <p:cNvPr id="58" name="テキスト ボックス 57"/>
          <p:cNvSpPr txBox="1"/>
          <p:nvPr/>
        </p:nvSpPr>
        <p:spPr>
          <a:xfrm>
            <a:off x="3000364" y="3886146"/>
            <a:ext cx="1210588" cy="400110"/>
          </a:xfrm>
          <a:prstGeom prst="rect">
            <a:avLst/>
          </a:prstGeom>
          <a:noFill/>
        </p:spPr>
        <p:txBody>
          <a:bodyPr wrap="none">
            <a:spAutoFit/>
          </a:bodyPr>
          <a:lstStyle/>
          <a:p>
            <a:pPr>
              <a:defRPr/>
            </a:pPr>
            <a:r>
              <a:rPr lang="ja-JP" altLang="en-US" sz="2000" b="1" dirty="0" smtClean="0">
                <a:latin typeface="メイリオ" pitchFamily="50" charset="-128"/>
                <a:ea typeface="メイリオ" pitchFamily="50" charset="-128"/>
              </a:rPr>
              <a:t>ディスク</a:t>
            </a:r>
            <a:endParaRPr lang="ja-JP" altLang="en-US" sz="2000" b="1" dirty="0">
              <a:latin typeface="メイリオ" pitchFamily="50" charset="-128"/>
              <a:ea typeface="メイリオ" pitchFamily="50" charset="-128"/>
            </a:endParaRPr>
          </a:p>
        </p:txBody>
      </p:sp>
      <p:sp>
        <p:nvSpPr>
          <p:cNvPr id="4117" name="テキスト ボックス 58"/>
          <p:cNvSpPr txBox="1">
            <a:spLocks noChangeArrowheads="1"/>
          </p:cNvSpPr>
          <p:nvPr/>
        </p:nvSpPr>
        <p:spPr bwMode="auto">
          <a:xfrm>
            <a:off x="1071592" y="3314720"/>
            <a:ext cx="954088" cy="400050"/>
          </a:xfrm>
          <a:prstGeom prst="rect">
            <a:avLst/>
          </a:prstGeom>
          <a:noFill/>
          <a:ln w="9525">
            <a:noFill/>
            <a:miter lim="800000"/>
            <a:headEnd/>
            <a:tailEnd/>
          </a:ln>
        </p:spPr>
        <p:txBody>
          <a:bodyPr wrap="none">
            <a:spAutoFit/>
          </a:bodyPr>
          <a:lstStyle/>
          <a:p>
            <a:r>
              <a:rPr lang="ja-JP" altLang="en-US" sz="2000" b="1" dirty="0">
                <a:solidFill>
                  <a:srgbClr val="000000"/>
                </a:solidFill>
                <a:latin typeface="メイリオ" pitchFamily="50" charset="-128"/>
                <a:ea typeface="メイリオ" pitchFamily="50" charset="-128"/>
              </a:rPr>
              <a:t>メモリ</a:t>
            </a:r>
          </a:p>
        </p:txBody>
      </p:sp>
      <p:sp>
        <p:nvSpPr>
          <p:cNvPr id="4118" name="テキスト ボックス 59"/>
          <p:cNvSpPr txBox="1">
            <a:spLocks noChangeArrowheads="1"/>
          </p:cNvSpPr>
          <p:nvPr/>
        </p:nvSpPr>
        <p:spPr bwMode="auto">
          <a:xfrm>
            <a:off x="500034" y="4714884"/>
            <a:ext cx="1724025" cy="400050"/>
          </a:xfrm>
          <a:prstGeom prst="rect">
            <a:avLst/>
          </a:prstGeom>
          <a:noFill/>
          <a:ln w="9525">
            <a:noFill/>
            <a:miter lim="800000"/>
            <a:headEnd/>
            <a:tailEnd/>
          </a:ln>
        </p:spPr>
        <p:txBody>
          <a:bodyPr wrap="none">
            <a:spAutoFit/>
          </a:bodyPr>
          <a:lstStyle/>
          <a:p>
            <a:r>
              <a:rPr lang="ja-JP" altLang="en-US" sz="2000" b="1" dirty="0">
                <a:latin typeface="メイリオ" pitchFamily="50" charset="-128"/>
                <a:ea typeface="メイリオ" pitchFamily="50" charset="-128"/>
              </a:rPr>
              <a:t>ネットワーク</a:t>
            </a:r>
          </a:p>
        </p:txBody>
      </p:sp>
      <p:sp>
        <p:nvSpPr>
          <p:cNvPr id="62" name="正方形/長方形 61"/>
          <p:cNvSpPr/>
          <p:nvPr/>
        </p:nvSpPr>
        <p:spPr>
          <a:xfrm>
            <a:off x="4786342" y="3429020"/>
            <a:ext cx="1857375" cy="1285875"/>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正方形/長方形 67"/>
          <p:cNvSpPr/>
          <p:nvPr/>
        </p:nvSpPr>
        <p:spPr>
          <a:xfrm>
            <a:off x="6786592" y="3429020"/>
            <a:ext cx="1857375" cy="1285875"/>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78" name="角丸四角形 77"/>
          <p:cNvSpPr/>
          <p:nvPr/>
        </p:nvSpPr>
        <p:spPr>
          <a:xfrm>
            <a:off x="6143655" y="2857499"/>
            <a:ext cx="1214437" cy="428625"/>
          </a:xfrm>
          <a:prstGeom prst="roundRect">
            <a:avLst>
              <a:gd name="adj" fmla="val 13171"/>
            </a:avLst>
          </a:prstGeom>
          <a:solidFill>
            <a:srgbClr val="339966"/>
          </a:solidFill>
          <a:ln>
            <a:solidFill>
              <a:srgbClr val="00666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latin typeface="Century Gothic" pitchFamily="34" charset="0"/>
              </a:rPr>
              <a:t>プロセス</a:t>
            </a:r>
          </a:p>
        </p:txBody>
      </p:sp>
      <p:sp>
        <p:nvSpPr>
          <p:cNvPr id="79" name="テキスト ボックス 78"/>
          <p:cNvSpPr txBox="1"/>
          <p:nvPr/>
        </p:nvSpPr>
        <p:spPr>
          <a:xfrm>
            <a:off x="6684079" y="3429020"/>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ファイルシステム</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80" name="テキスト ボックス 79"/>
          <p:cNvSpPr txBox="1"/>
          <p:nvPr/>
        </p:nvSpPr>
        <p:spPr>
          <a:xfrm>
            <a:off x="4735111" y="3429020"/>
            <a:ext cx="1980029" cy="400110"/>
          </a:xfrm>
          <a:prstGeom prst="rect">
            <a:avLst/>
          </a:prstGeom>
          <a:noFill/>
        </p:spPr>
        <p:txBody>
          <a:bodyPr wrap="none">
            <a:spAutoFit/>
          </a:bodyPr>
          <a:lstStyle/>
          <a:p>
            <a:pPr>
              <a:defRPr/>
            </a:pPr>
            <a:r>
              <a:rPr lang="ja-JP" altLang="en-US" sz="20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論理メモリ空間</a:t>
            </a:r>
            <a:endParaRPr lang="ja-JP" altLang="en-US" sz="20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84" name="正方形/長方形 83"/>
          <p:cNvSpPr/>
          <p:nvPr/>
        </p:nvSpPr>
        <p:spPr>
          <a:xfrm>
            <a:off x="4857780" y="3786208"/>
            <a:ext cx="1571625"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latin typeface="Century Gothic" pitchFamily="34" charset="0"/>
                <a:ea typeface="メイリオ" pitchFamily="50" charset="-128"/>
              </a:rPr>
              <a:t>char[256]</a:t>
            </a:r>
            <a:endParaRPr lang="ja-JP" altLang="en-US" sz="1600" dirty="0">
              <a:latin typeface="Century Gothic" pitchFamily="34" charset="0"/>
              <a:ea typeface="メイリオ" pitchFamily="50" charset="-128"/>
            </a:endParaRPr>
          </a:p>
        </p:txBody>
      </p:sp>
      <p:sp>
        <p:nvSpPr>
          <p:cNvPr id="85" name="フローチャート : 書類 84"/>
          <p:cNvSpPr/>
          <p:nvPr/>
        </p:nvSpPr>
        <p:spPr>
          <a:xfrm>
            <a:off x="6858030" y="3786208"/>
            <a:ext cx="1000125" cy="428625"/>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latin typeface="Century Gothic" pitchFamily="34" charset="0"/>
              </a:rPr>
              <a:t>hello.c</a:t>
            </a:r>
            <a:endParaRPr lang="ja-JP" altLang="en-US" sz="1600" dirty="0">
              <a:latin typeface="Century Gothic" pitchFamily="34" charset="0"/>
            </a:endParaRPr>
          </a:p>
        </p:txBody>
      </p:sp>
      <p:sp>
        <p:nvSpPr>
          <p:cNvPr id="86" name="正方形/長方形 85"/>
          <p:cNvSpPr/>
          <p:nvPr/>
        </p:nvSpPr>
        <p:spPr>
          <a:xfrm>
            <a:off x="4857780" y="4143395"/>
            <a:ext cx="500062"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latin typeface="Century Gothic" pitchFamily="34" charset="0"/>
                <a:ea typeface="メイリオ" pitchFamily="50" charset="-128"/>
              </a:rPr>
              <a:t>int</a:t>
            </a:r>
            <a:endParaRPr lang="ja-JP" altLang="en-US" sz="1600" dirty="0">
              <a:latin typeface="Century Gothic" pitchFamily="34" charset="0"/>
              <a:ea typeface="メイリオ" pitchFamily="50" charset="-128"/>
            </a:endParaRPr>
          </a:p>
        </p:txBody>
      </p:sp>
      <p:sp>
        <p:nvSpPr>
          <p:cNvPr id="87" name="正方形/長方形 86"/>
          <p:cNvSpPr/>
          <p:nvPr/>
        </p:nvSpPr>
        <p:spPr>
          <a:xfrm>
            <a:off x="5429280" y="4143395"/>
            <a:ext cx="928687"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latin typeface="Century Gothic" pitchFamily="34" charset="0"/>
                <a:ea typeface="メイリオ" pitchFamily="50" charset="-128"/>
              </a:rPr>
              <a:t>double</a:t>
            </a:r>
            <a:endParaRPr lang="ja-JP" altLang="en-US" sz="1600" dirty="0">
              <a:latin typeface="Century Gothic" pitchFamily="34" charset="0"/>
              <a:ea typeface="メイリオ" pitchFamily="50" charset="-128"/>
            </a:endParaRPr>
          </a:p>
        </p:txBody>
      </p:sp>
      <p:sp>
        <p:nvSpPr>
          <p:cNvPr id="88" name="フローチャート : 書類 87"/>
          <p:cNvSpPr/>
          <p:nvPr/>
        </p:nvSpPr>
        <p:spPr>
          <a:xfrm>
            <a:off x="6858030" y="4286270"/>
            <a:ext cx="1000118" cy="357188"/>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rPr>
              <a:t>fruit.txt</a:t>
            </a:r>
            <a:endParaRPr lang="ja-JP" altLang="en-US" sz="1600" dirty="0">
              <a:latin typeface="Century Gothic" pitchFamily="34" charset="0"/>
            </a:endParaRPr>
          </a:p>
        </p:txBody>
      </p:sp>
      <p:sp>
        <p:nvSpPr>
          <p:cNvPr id="89" name="正方形/長方形 88"/>
          <p:cNvSpPr/>
          <p:nvPr/>
        </p:nvSpPr>
        <p:spPr>
          <a:xfrm>
            <a:off x="4786342" y="4857770"/>
            <a:ext cx="1857375" cy="1285875"/>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0" name="テキスト ボックス 89"/>
          <p:cNvSpPr txBox="1"/>
          <p:nvPr/>
        </p:nvSpPr>
        <p:spPr>
          <a:xfrm>
            <a:off x="4929190" y="4857770"/>
            <a:ext cx="1704184" cy="400110"/>
          </a:xfrm>
          <a:prstGeom prst="rect">
            <a:avLst/>
          </a:prstGeom>
          <a:noFill/>
        </p:spPr>
        <p:txBody>
          <a:bodyPr wrap="none">
            <a:spAutoFit/>
          </a:bodyPr>
          <a:lstStyle/>
          <a:p>
            <a:pPr>
              <a:defRPr/>
            </a:pPr>
            <a:r>
              <a:rPr lang="ja-JP" altLang="en-US" sz="20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ソケット</a:t>
            </a:r>
            <a:r>
              <a:rPr lang="en-US" altLang="ja-JP" sz="20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API</a:t>
            </a:r>
            <a:endParaRPr lang="ja-JP" altLang="en-US" sz="20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91" name="正方形/長方形 90"/>
          <p:cNvSpPr/>
          <p:nvPr/>
        </p:nvSpPr>
        <p:spPr>
          <a:xfrm>
            <a:off x="4857780" y="5214958"/>
            <a:ext cx="1714500" cy="285750"/>
          </a:xfrm>
          <a:prstGeom prst="rect">
            <a:avLst/>
          </a:prstGeom>
          <a:solidFill>
            <a:srgbClr val="CC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latin typeface="Century Gothic" pitchFamily="34" charset="0"/>
                <a:ea typeface="メイリオ" pitchFamily="50" charset="-128"/>
              </a:rPr>
              <a:t>133.11.238.126</a:t>
            </a:r>
            <a:endParaRPr lang="ja-JP" altLang="en-US" sz="1600" dirty="0">
              <a:latin typeface="Century Gothic" pitchFamily="34" charset="0"/>
              <a:ea typeface="メイリオ" pitchFamily="50" charset="-128"/>
            </a:endParaRPr>
          </a:p>
        </p:txBody>
      </p:sp>
      <p:sp>
        <p:nvSpPr>
          <p:cNvPr id="92" name="正方形/長方形 91"/>
          <p:cNvSpPr/>
          <p:nvPr/>
        </p:nvSpPr>
        <p:spPr>
          <a:xfrm>
            <a:off x="4857780" y="5572145"/>
            <a:ext cx="1714500" cy="285750"/>
          </a:xfrm>
          <a:prstGeom prst="rect">
            <a:avLst/>
          </a:prstGeom>
          <a:solidFill>
            <a:srgbClr val="CC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latin typeface="Century Gothic" pitchFamily="34" charset="0"/>
              <a:ea typeface="メイリオ" pitchFamily="50" charset="-128"/>
            </a:endParaRPr>
          </a:p>
        </p:txBody>
      </p:sp>
      <p:graphicFrame>
        <p:nvGraphicFramePr>
          <p:cNvPr id="42" name="コンテンツ プレースホルダ 97"/>
          <p:cNvGraphicFramePr>
            <a:graphicFrameLocks/>
          </p:cNvGraphicFramePr>
          <p:nvPr/>
        </p:nvGraphicFramePr>
        <p:xfrm>
          <a:off x="71438" y="974398"/>
          <a:ext cx="9001156" cy="1097280"/>
        </p:xfrm>
        <a:graphic>
          <a:graphicData uri="http://schemas.openxmlformats.org/drawingml/2006/table">
            <a:tbl>
              <a:tblPr bandRow="1">
                <a:tableStyleId>{D27102A9-8310-4765-A935-A1911B00CA55}</a:tableStyleId>
              </a:tblPr>
              <a:tblGrid>
                <a:gridCol w="1623138"/>
                <a:gridCol w="1329261"/>
                <a:gridCol w="2016273"/>
                <a:gridCol w="2304312"/>
                <a:gridCol w="1728172"/>
              </a:tblGrid>
              <a:tr h="142859">
                <a:tc>
                  <a:txBody>
                    <a:bodyPr/>
                    <a:lstStyle/>
                    <a:p>
                      <a:r>
                        <a:rPr kumimoji="1" lang="ja-JP" altLang="en-US" sz="2000" b="1" dirty="0" smtClean="0">
                          <a:latin typeface="メイリオ" pitchFamily="50" charset="-128"/>
                          <a:ea typeface="メイリオ" pitchFamily="50" charset="-128"/>
                        </a:rPr>
                        <a:t>デバイス</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smtClean="0">
                          <a:latin typeface="メイリオ" pitchFamily="50" charset="-128"/>
                          <a:ea typeface="メイリオ" pitchFamily="50" charset="-128"/>
                        </a:rPr>
                        <a:t>CPU</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メモリ</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ディスク</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ネットワーク</a:t>
                      </a:r>
                      <a:endParaRPr kumimoji="1" lang="ja-JP" altLang="en-US" sz="2000" b="1" dirty="0">
                        <a:latin typeface="メイリオ" pitchFamily="50" charset="-128"/>
                        <a:ea typeface="メイリオ" pitchFamily="50" charset="-128"/>
                      </a:endParaRPr>
                    </a:p>
                  </a:txBody>
                  <a:tcPr/>
                </a:tc>
              </a:tr>
              <a:tr h="370840">
                <a:tc>
                  <a:txBody>
                    <a:bodyPr/>
                    <a:lstStyle/>
                    <a:p>
                      <a:r>
                        <a:rPr kumimoji="1" lang="en-US" altLang="ja-JP" sz="2000" b="1" dirty="0" smtClean="0">
                          <a:latin typeface="メイリオ" pitchFamily="50" charset="-128"/>
                          <a:ea typeface="メイリオ" pitchFamily="50" charset="-128"/>
                        </a:rPr>
                        <a:t>OS</a:t>
                      </a:r>
                      <a:r>
                        <a:rPr kumimoji="1" lang="ja-JP" altLang="en-US" sz="2000" b="1" dirty="0" smtClean="0">
                          <a:latin typeface="メイリオ" pitchFamily="50" charset="-128"/>
                          <a:ea typeface="メイリオ" pitchFamily="50" charset="-128"/>
                        </a:rPr>
                        <a:t>の見せ方</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プロセス </a:t>
                      </a:r>
                      <a:endParaRPr kumimoji="1" lang="en-US" altLang="ja-JP" sz="2000" b="1" dirty="0" smtClean="0">
                        <a:latin typeface="メイリオ" pitchFamily="50" charset="-128"/>
                        <a:ea typeface="メイリオ" pitchFamily="50" charset="-128"/>
                      </a:endParaRPr>
                    </a:p>
                    <a:p>
                      <a:r>
                        <a:rPr kumimoji="1" lang="ja-JP" altLang="en-US" sz="2000" b="1" dirty="0" smtClean="0">
                          <a:latin typeface="メイリオ" pitchFamily="50" charset="-128"/>
                          <a:ea typeface="メイリオ" pitchFamily="50" charset="-128"/>
                        </a:rPr>
                        <a:t>スレッド</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論理メモリ空間</a:t>
                      </a:r>
                    </a:p>
                    <a:p>
                      <a:r>
                        <a:rPr kumimoji="1" lang="ja-JP" altLang="en-US" sz="2000" b="1" dirty="0" smtClean="0">
                          <a:latin typeface="メイリオ" pitchFamily="50" charset="-128"/>
                          <a:ea typeface="メイリオ" pitchFamily="50" charset="-128"/>
                        </a:rPr>
                        <a:t>変数</a:t>
                      </a:r>
                      <a:endParaRPr kumimoji="1" lang="ja-JP" altLang="en-US" sz="2000" b="1" dirty="0">
                        <a:latin typeface="メイリオ" pitchFamily="50" charset="-128"/>
                        <a:ea typeface="メイリオ" pitchFamily="50" charset="-128"/>
                      </a:endParaRPr>
                    </a:p>
                  </a:txBody>
                  <a:tcPr/>
                </a:tc>
                <a:tc>
                  <a:txBody>
                    <a:bodyPr/>
                    <a:lstStyle/>
                    <a:p>
                      <a:r>
                        <a:rPr kumimoji="1" lang="ja-JP" altLang="en-US" sz="2000" b="1" dirty="0" smtClean="0">
                          <a:latin typeface="メイリオ" pitchFamily="50" charset="-128"/>
                          <a:ea typeface="メイリオ" pitchFamily="50" charset="-128"/>
                        </a:rPr>
                        <a:t>ファイルシステム</a:t>
                      </a:r>
                    </a:p>
                    <a:p>
                      <a:r>
                        <a:rPr kumimoji="1" lang="ja-JP" altLang="en-US" sz="2000" b="1" dirty="0" smtClean="0">
                          <a:latin typeface="メイリオ" pitchFamily="50" charset="-128"/>
                          <a:ea typeface="メイリオ" pitchFamily="50" charset="-128"/>
                        </a:rPr>
                        <a:t>ファイル</a:t>
                      </a:r>
                      <a:endParaRPr kumimoji="1" lang="ja-JP" altLang="en-US" sz="2000" b="1" dirty="0">
                        <a:latin typeface="メイリオ" pitchFamily="50" charset="-128"/>
                        <a:ea typeface="メイリオ" pitchFamily="50" charset="-128"/>
                      </a:endParaRPr>
                    </a:p>
                  </a:txBody>
                  <a:tcPr/>
                </a:tc>
                <a:tc>
                  <a:txBody>
                    <a:bodyPr/>
                    <a:lstStyle/>
                    <a:p>
                      <a:r>
                        <a:rPr kumimoji="1" lang="en-US" altLang="ja-JP" sz="2000" b="1" dirty="0" smtClean="0">
                          <a:latin typeface="メイリオ" pitchFamily="50" charset="-128"/>
                          <a:ea typeface="メイリオ" pitchFamily="50" charset="-128"/>
                        </a:rPr>
                        <a:t>TCP/IP</a:t>
                      </a:r>
                    </a:p>
                    <a:p>
                      <a:r>
                        <a:rPr kumimoji="1" lang="ja-JP" altLang="en-US" sz="2000" b="1" dirty="0" smtClean="0">
                          <a:latin typeface="メイリオ" pitchFamily="50" charset="-128"/>
                          <a:ea typeface="メイリオ" pitchFamily="50" charset="-128"/>
                        </a:rPr>
                        <a:t>ソケット</a:t>
                      </a:r>
                      <a:endParaRPr kumimoji="1" lang="ja-JP" altLang="en-US" sz="2000" b="1" dirty="0">
                        <a:latin typeface="メイリオ" pitchFamily="50" charset="-128"/>
                        <a:ea typeface="メイリオ" pitchFamily="50" charset="-128"/>
                      </a:endParaRPr>
                    </a:p>
                  </a:txBody>
                  <a:tcPr/>
                </a:tc>
              </a:tr>
            </a:tbl>
          </a:graphicData>
        </a:graphic>
      </p:graphicFrame>
      <p:sp>
        <p:nvSpPr>
          <p:cNvPr id="43" name="テキスト ボックス 42"/>
          <p:cNvSpPr txBox="1"/>
          <p:nvPr/>
        </p:nvSpPr>
        <p:spPr>
          <a:xfrm>
            <a:off x="1428728" y="2428868"/>
            <a:ext cx="2339102" cy="461665"/>
          </a:xfrm>
          <a:prstGeom prst="rect">
            <a:avLst/>
          </a:prstGeom>
          <a:noFill/>
        </p:spPr>
        <p:txBody>
          <a:bodyPr wrap="none" rtlCol="0">
            <a:spAutoFit/>
          </a:bodyPr>
          <a:lstStyle/>
          <a:p>
            <a:r>
              <a:rPr kumimoji="1" lang="ja-JP" altLang="en-US" b="1" dirty="0" smtClean="0">
                <a:solidFill>
                  <a:srgbClr val="C00000"/>
                </a:solidFill>
                <a:latin typeface="メイリオ" pitchFamily="50" charset="-128"/>
                <a:ea typeface="メイリオ" pitchFamily="50" charset="-128"/>
              </a:rPr>
              <a:t>実際のデバイス</a:t>
            </a:r>
            <a:endParaRPr kumimoji="1" lang="ja-JP" altLang="en-US" b="1" dirty="0">
              <a:solidFill>
                <a:srgbClr val="C00000"/>
              </a:solidFill>
              <a:latin typeface="メイリオ" pitchFamily="50" charset="-128"/>
              <a:ea typeface="メイリオ" pitchFamily="50" charset="-128"/>
            </a:endParaRPr>
          </a:p>
        </p:txBody>
      </p:sp>
      <p:sp>
        <p:nvSpPr>
          <p:cNvPr id="44" name="テキスト ボックス 43"/>
          <p:cNvSpPr txBox="1"/>
          <p:nvPr/>
        </p:nvSpPr>
        <p:spPr>
          <a:xfrm>
            <a:off x="5519046" y="2428868"/>
            <a:ext cx="2484976" cy="461665"/>
          </a:xfrm>
          <a:prstGeom prst="rect">
            <a:avLst/>
          </a:prstGeom>
          <a:noFill/>
        </p:spPr>
        <p:txBody>
          <a:bodyPr wrap="none" rtlCol="0">
            <a:spAutoFit/>
          </a:bodyPr>
          <a:lstStyle/>
          <a:p>
            <a:r>
              <a:rPr kumimoji="1" lang="en-US" altLang="ja-JP" b="1" dirty="0" smtClean="0">
                <a:solidFill>
                  <a:schemeClr val="tx2">
                    <a:lumMod val="60000"/>
                    <a:lumOff val="40000"/>
                  </a:schemeClr>
                </a:solidFill>
                <a:latin typeface="メイリオ" pitchFamily="50" charset="-128"/>
                <a:ea typeface="メイリオ" pitchFamily="50" charset="-128"/>
              </a:rPr>
              <a:t>OS</a:t>
            </a:r>
            <a:r>
              <a:rPr lang="ja-JP" altLang="en-US" b="1" dirty="0">
                <a:solidFill>
                  <a:schemeClr val="tx2">
                    <a:lumMod val="60000"/>
                    <a:lumOff val="40000"/>
                  </a:schemeClr>
                </a:solidFill>
                <a:latin typeface="メイリオ" pitchFamily="50" charset="-128"/>
                <a:ea typeface="メイリオ" pitchFamily="50" charset="-128"/>
              </a:rPr>
              <a:t>に</a:t>
            </a:r>
            <a:r>
              <a:rPr lang="ja-JP" altLang="en-US" b="1" dirty="0" smtClean="0">
                <a:solidFill>
                  <a:schemeClr val="tx2">
                    <a:lumMod val="60000"/>
                    <a:lumOff val="40000"/>
                  </a:schemeClr>
                </a:solidFill>
                <a:latin typeface="メイリオ" pitchFamily="50" charset="-128"/>
                <a:ea typeface="メイリオ" pitchFamily="50" charset="-128"/>
              </a:rPr>
              <a:t>よる抽象化</a:t>
            </a:r>
            <a:endParaRPr kumimoji="1" lang="ja-JP" altLang="en-US" b="1" dirty="0">
              <a:solidFill>
                <a:schemeClr val="tx2">
                  <a:lumMod val="60000"/>
                  <a:lumOff val="40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コンテンツ プレースホルダ 44"/>
          <p:cNvSpPr>
            <a:spLocks noGrp="1"/>
          </p:cNvSpPr>
          <p:nvPr>
            <p:ph idx="1"/>
          </p:nvPr>
        </p:nvSpPr>
        <p:spPr>
          <a:xfrm>
            <a:off x="214282" y="928670"/>
            <a:ext cx="8929718" cy="4857784"/>
          </a:xfrm>
        </p:spPr>
        <p:txBody>
          <a:bodyPr/>
          <a:lstStyle/>
          <a:p>
            <a:r>
              <a:rPr lang="en-US" altLang="ja-JP" sz="2400" dirty="0" smtClean="0"/>
              <a:t>OS</a:t>
            </a:r>
            <a:r>
              <a:rPr lang="ja-JP" altLang="en-US" sz="2400" dirty="0" smtClean="0"/>
              <a:t>は柔軟にメモリとディスクを組み合わせる</a:t>
            </a:r>
          </a:p>
          <a:p>
            <a:pPr lvl="1"/>
            <a:r>
              <a:rPr lang="ja-JP" altLang="en-US" sz="2000" dirty="0" smtClean="0"/>
              <a:t>物理</a:t>
            </a:r>
            <a:r>
              <a:rPr lang="ja-JP" altLang="en-US" sz="2000" dirty="0" smtClean="0"/>
              <a:t>メモリ</a:t>
            </a:r>
            <a:r>
              <a:rPr lang="en-US" altLang="ja-JP" sz="2000" dirty="0" smtClean="0"/>
              <a:t>: </a:t>
            </a:r>
            <a:r>
              <a:rPr lang="ja-JP" altLang="en-US" sz="2000" dirty="0" smtClean="0"/>
              <a:t>速い・高価・揮発性</a:t>
            </a:r>
            <a:r>
              <a:rPr lang="en-US" altLang="ja-JP" sz="2000" dirty="0" smtClean="0"/>
              <a:t/>
            </a:r>
            <a:br>
              <a:rPr lang="en-US" altLang="ja-JP" sz="2000" dirty="0" smtClean="0"/>
            </a:br>
            <a:r>
              <a:rPr lang="ja-JP" altLang="en-US" sz="2000" dirty="0" smtClean="0">
                <a:solidFill>
                  <a:srgbClr val="C00000"/>
                </a:solidFill>
              </a:rPr>
              <a:t>→頻繁にアクセスするデータに適する</a:t>
            </a:r>
          </a:p>
          <a:p>
            <a:pPr lvl="1"/>
            <a:r>
              <a:rPr kumimoji="1" lang="ja-JP" altLang="en-US" sz="2000" dirty="0" smtClean="0"/>
              <a:t>ディスク</a:t>
            </a:r>
            <a:r>
              <a:rPr kumimoji="1" lang="en-US" altLang="ja-JP" sz="2000" dirty="0" smtClean="0"/>
              <a:t>: </a:t>
            </a:r>
            <a:r>
              <a:rPr kumimoji="1" lang="ja-JP" altLang="en-US" sz="2000" dirty="0" smtClean="0"/>
              <a:t>遅い・安価・不揮発性</a:t>
            </a:r>
            <a:br>
              <a:rPr kumimoji="1" lang="ja-JP" altLang="en-US" sz="2000" dirty="0" smtClean="0"/>
            </a:br>
            <a:r>
              <a:rPr kumimoji="1" lang="ja-JP" altLang="en-US" sz="2000" dirty="0" smtClean="0">
                <a:solidFill>
                  <a:srgbClr val="C00000"/>
                </a:solidFill>
              </a:rPr>
              <a:t>→広大な空間を必要とするデータに適する</a:t>
            </a:r>
          </a:p>
          <a:p>
            <a:r>
              <a:rPr lang="ja-JP" altLang="en-US" sz="2400" dirty="0" smtClean="0"/>
              <a:t>仮想</a:t>
            </a:r>
            <a:r>
              <a:rPr lang="ja-JP" altLang="en-US" sz="2400" dirty="0" smtClean="0"/>
              <a:t>メモリ</a:t>
            </a:r>
            <a:r>
              <a:rPr lang="en-US" altLang="ja-JP" sz="2400" dirty="0" smtClean="0"/>
              <a:t>:</a:t>
            </a:r>
            <a:r>
              <a:rPr lang="ja-JP" altLang="en-US" sz="2400" dirty="0" smtClean="0"/>
              <a:t>「メモリに見えて実はディスク」</a:t>
            </a:r>
          </a:p>
          <a:p>
            <a:r>
              <a:rPr lang="en-US" altLang="ja-JP" sz="2400" dirty="0" smtClean="0"/>
              <a:t>File Cache:</a:t>
            </a:r>
            <a:r>
              <a:rPr lang="ja-JP" altLang="en-US" sz="2400" dirty="0" smtClean="0"/>
              <a:t>「ディスクに見えて実はメモリ」</a:t>
            </a:r>
          </a:p>
        </p:txBody>
      </p:sp>
      <p:sp>
        <p:nvSpPr>
          <p:cNvPr id="4098" name="タイトル 1"/>
          <p:cNvSpPr>
            <a:spLocks noGrp="1"/>
          </p:cNvSpPr>
          <p:nvPr>
            <p:ph type="title"/>
          </p:nvPr>
        </p:nvSpPr>
        <p:spPr/>
        <p:txBody>
          <a:bodyPr/>
          <a:lstStyle/>
          <a:p>
            <a:r>
              <a:rPr lang="ja-JP" altLang="en-US" dirty="0" smtClean="0"/>
              <a:t>メモリとディスク</a:t>
            </a:r>
          </a:p>
        </p:txBody>
      </p:sp>
      <p:grpSp>
        <p:nvGrpSpPr>
          <p:cNvPr id="2" name="グループ化 44"/>
          <p:cNvGrpSpPr/>
          <p:nvPr/>
        </p:nvGrpSpPr>
        <p:grpSpPr>
          <a:xfrm>
            <a:off x="2514849" y="4430723"/>
            <a:ext cx="1143000" cy="428625"/>
            <a:chOff x="1214468" y="3643333"/>
            <a:chExt cx="1143000" cy="428625"/>
          </a:xfrm>
          <a:effectLst>
            <a:outerShdw blurRad="50800" dist="38100" dir="2700000" algn="tl" rotWithShape="0">
              <a:prstClr val="black">
                <a:alpha val="40000"/>
              </a:prstClr>
            </a:outerShdw>
          </a:effectLst>
        </p:grpSpPr>
        <p:sp>
          <p:nvSpPr>
            <p:cNvPr id="7" name="正方形/長方形 6"/>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正方形/長方形 7"/>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70" name="グループ化 69"/>
          <p:cNvGrpSpPr/>
          <p:nvPr/>
        </p:nvGrpSpPr>
        <p:grpSpPr>
          <a:xfrm>
            <a:off x="2514841" y="5573732"/>
            <a:ext cx="857250" cy="571500"/>
            <a:chOff x="2571736" y="5857892"/>
            <a:chExt cx="857250" cy="571500"/>
          </a:xfrm>
          <a:effectLst>
            <a:outerShdw blurRad="50800" dist="38100" dir="2700000" algn="tl" rotWithShape="0">
              <a:prstClr val="black">
                <a:alpha val="40000"/>
              </a:prstClr>
            </a:outerShdw>
          </a:effectLst>
        </p:grpSpPr>
        <p:sp>
          <p:nvSpPr>
            <p:cNvPr id="14" name="正方形/長方形 13"/>
            <p:cNvSpPr/>
            <p:nvPr/>
          </p:nvSpPr>
          <p:spPr>
            <a:xfrm>
              <a:off x="2571736" y="5857892"/>
              <a:ext cx="857250" cy="571500"/>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5" name="円/楕円 14"/>
            <p:cNvSpPr/>
            <p:nvPr/>
          </p:nvSpPr>
          <p:spPr>
            <a:xfrm>
              <a:off x="2928923" y="5929329"/>
              <a:ext cx="428625" cy="428625"/>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58" name="テキスト ボックス 57"/>
          <p:cNvSpPr txBox="1"/>
          <p:nvPr/>
        </p:nvSpPr>
        <p:spPr>
          <a:xfrm>
            <a:off x="2350033" y="4937280"/>
            <a:ext cx="2236510" cy="707886"/>
          </a:xfrm>
          <a:prstGeom prst="rect">
            <a:avLst/>
          </a:prstGeom>
          <a:noFill/>
        </p:spPr>
        <p:txBody>
          <a:bodyPr wrap="none">
            <a:spAutoFit/>
          </a:bodyPr>
          <a:lstStyle/>
          <a:p>
            <a:pPr>
              <a:defRPr/>
            </a:pPr>
            <a:r>
              <a:rPr lang="ja-JP" altLang="en-US" sz="2000" b="1" dirty="0" smtClean="0">
                <a:effectLst>
                  <a:outerShdw blurRad="38100" dist="38100" dir="2700000" algn="tl">
                    <a:schemeClr val="bg1">
                      <a:alpha val="43000"/>
                    </a:schemeClr>
                  </a:outerShdw>
                </a:effectLst>
                <a:latin typeface="メイリオ" pitchFamily="50" charset="-128"/>
                <a:ea typeface="メイリオ" pitchFamily="50" charset="-128"/>
              </a:rPr>
              <a:t>ディスク上の</a:t>
            </a:r>
          </a:p>
          <a:p>
            <a:pPr>
              <a:defRPr/>
            </a:pPr>
            <a:r>
              <a:rPr lang="ja-JP" altLang="en-US" sz="2000" b="1" dirty="0" smtClean="0">
                <a:effectLst>
                  <a:outerShdw blurRad="38100" dist="38100" dir="2700000" algn="tl">
                    <a:schemeClr val="bg1">
                      <a:alpha val="43000"/>
                    </a:schemeClr>
                  </a:outerShdw>
                </a:effectLst>
                <a:latin typeface="メイリオ" pitchFamily="50" charset="-128"/>
                <a:ea typeface="メイリオ" pitchFamily="50" charset="-128"/>
              </a:rPr>
              <a:t>スワップファイル</a:t>
            </a:r>
            <a:endParaRPr lang="ja-JP" altLang="en-US" sz="2000" b="1" dirty="0">
              <a:effectLst>
                <a:outerShdw blurRad="38100" dist="38100" dir="2700000" algn="tl">
                  <a:schemeClr val="bg1">
                    <a:alpha val="43000"/>
                  </a:schemeClr>
                </a:outerShdw>
              </a:effectLst>
              <a:latin typeface="メイリオ" pitchFamily="50" charset="-128"/>
              <a:ea typeface="メイリオ" pitchFamily="50" charset="-128"/>
            </a:endParaRPr>
          </a:p>
        </p:txBody>
      </p:sp>
      <p:sp>
        <p:nvSpPr>
          <p:cNvPr id="4117" name="テキスト ボックス 58"/>
          <p:cNvSpPr txBox="1">
            <a:spLocks noChangeArrowheads="1"/>
          </p:cNvSpPr>
          <p:nvPr/>
        </p:nvSpPr>
        <p:spPr bwMode="auto">
          <a:xfrm>
            <a:off x="2428860" y="4102108"/>
            <a:ext cx="1467068" cy="400110"/>
          </a:xfrm>
          <a:prstGeom prst="rect">
            <a:avLst/>
          </a:prstGeom>
          <a:noFill/>
          <a:ln w="9525">
            <a:noFill/>
            <a:miter lim="800000"/>
            <a:headEnd/>
            <a:tailEnd/>
          </a:ln>
        </p:spPr>
        <p:txBody>
          <a:bodyPr wrap="none">
            <a:spAutoFit/>
          </a:bodyPr>
          <a:lstStyle/>
          <a:p>
            <a:r>
              <a:rPr lang="ja-JP" altLang="en-US" sz="2000" b="1" dirty="0" smtClean="0">
                <a:solidFill>
                  <a:srgbClr val="000000"/>
                </a:solidFill>
                <a:latin typeface="メイリオ" pitchFamily="50" charset="-128"/>
                <a:ea typeface="メイリオ" pitchFamily="50" charset="-128"/>
              </a:rPr>
              <a:t>物理メモリ</a:t>
            </a:r>
            <a:endParaRPr lang="ja-JP" altLang="en-US" sz="2000" b="1" dirty="0">
              <a:solidFill>
                <a:srgbClr val="000000"/>
              </a:solidFill>
              <a:latin typeface="メイリオ" pitchFamily="50" charset="-128"/>
              <a:ea typeface="メイリオ" pitchFamily="50" charset="-128"/>
            </a:endParaRPr>
          </a:p>
        </p:txBody>
      </p:sp>
      <p:sp>
        <p:nvSpPr>
          <p:cNvPr id="68" name="正方形/長方形 67"/>
          <p:cNvSpPr/>
          <p:nvPr/>
        </p:nvSpPr>
        <p:spPr>
          <a:xfrm>
            <a:off x="4826692" y="4144968"/>
            <a:ext cx="1857388" cy="1643074"/>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74" name="正方形/長方形 73"/>
          <p:cNvSpPr/>
          <p:nvPr/>
        </p:nvSpPr>
        <p:spPr>
          <a:xfrm>
            <a:off x="4898129" y="4430720"/>
            <a:ext cx="1643074" cy="642942"/>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755253" y="4132826"/>
            <a:ext cx="2031325"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ファイルシステム</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85" name="フローチャート : 書類 84"/>
          <p:cNvSpPr/>
          <p:nvPr/>
        </p:nvSpPr>
        <p:spPr>
          <a:xfrm>
            <a:off x="4984124" y="4502156"/>
            <a:ext cx="985576" cy="500068"/>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dirty="0" smtClean="0">
                <a:latin typeface="Century Gothic" pitchFamily="34" charset="0"/>
              </a:rPr>
              <a:t>hello.c</a:t>
            </a:r>
            <a:endParaRPr lang="ja-JP" altLang="en-US" sz="1800" dirty="0">
              <a:latin typeface="Century Gothic" pitchFamily="34" charset="0"/>
            </a:endParaRPr>
          </a:p>
        </p:txBody>
      </p:sp>
      <p:sp>
        <p:nvSpPr>
          <p:cNvPr id="38" name="正方形/長方形 37"/>
          <p:cNvSpPr/>
          <p:nvPr/>
        </p:nvSpPr>
        <p:spPr>
          <a:xfrm>
            <a:off x="514577" y="4144973"/>
            <a:ext cx="1643074" cy="164307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 name="テキスト ボックス 38"/>
          <p:cNvSpPr txBox="1"/>
          <p:nvPr/>
        </p:nvSpPr>
        <p:spPr>
          <a:xfrm>
            <a:off x="428596" y="4144972"/>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40" name="正方形/長方形 39"/>
          <p:cNvSpPr/>
          <p:nvPr/>
        </p:nvSpPr>
        <p:spPr>
          <a:xfrm>
            <a:off x="657453" y="4459303"/>
            <a:ext cx="1428760" cy="828677"/>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728892" y="4502163"/>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char[256]</a:t>
            </a:r>
            <a:endParaRPr lang="ja-JP" altLang="en-US" sz="1600" dirty="0">
              <a:latin typeface="Century Gothic" pitchFamily="34" charset="0"/>
              <a:ea typeface="メイリオ" pitchFamily="50" charset="-128"/>
            </a:endParaRPr>
          </a:p>
        </p:txBody>
      </p:sp>
      <p:sp>
        <p:nvSpPr>
          <p:cNvPr id="42" name="左中かっこ 41"/>
          <p:cNvSpPr/>
          <p:nvPr/>
        </p:nvSpPr>
        <p:spPr>
          <a:xfrm flipH="1">
            <a:off x="2157651" y="4545021"/>
            <a:ext cx="285752" cy="671521"/>
          </a:xfrm>
          <a:prstGeom prst="leftBrace">
            <a:avLst>
              <a:gd name="adj1" fmla="val 8333"/>
              <a:gd name="adj2" fmla="val 20497"/>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正方形/長方形 42"/>
          <p:cNvSpPr/>
          <p:nvPr/>
        </p:nvSpPr>
        <p:spPr>
          <a:xfrm>
            <a:off x="728891" y="4930793"/>
            <a:ext cx="714380" cy="285745"/>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int[8]</a:t>
            </a:r>
            <a:endParaRPr lang="ja-JP" altLang="en-US" sz="1600" dirty="0">
              <a:latin typeface="Century Gothic" pitchFamily="34" charset="0"/>
              <a:ea typeface="メイリオ" pitchFamily="50" charset="-128"/>
            </a:endParaRPr>
          </a:p>
        </p:txBody>
      </p:sp>
      <p:sp>
        <p:nvSpPr>
          <p:cNvPr id="46" name="正方形/長方形 45"/>
          <p:cNvSpPr/>
          <p:nvPr/>
        </p:nvSpPr>
        <p:spPr>
          <a:xfrm>
            <a:off x="1514709" y="4930791"/>
            <a:ext cx="428628" cy="285747"/>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int</a:t>
            </a:r>
            <a:endParaRPr lang="ja-JP" altLang="en-US" sz="1600" dirty="0">
              <a:latin typeface="Century Gothic" pitchFamily="34" charset="0"/>
              <a:ea typeface="メイリオ" pitchFamily="50" charset="-128"/>
            </a:endParaRPr>
          </a:p>
        </p:txBody>
      </p:sp>
      <p:sp>
        <p:nvSpPr>
          <p:cNvPr id="47" name="正方形/長方形 46"/>
          <p:cNvSpPr/>
          <p:nvPr/>
        </p:nvSpPr>
        <p:spPr>
          <a:xfrm>
            <a:off x="728892" y="5359419"/>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latin typeface="Century Gothic" pitchFamily="34" charset="0"/>
                <a:ea typeface="メイリオ" pitchFamily="50" charset="-128"/>
              </a:rPr>
              <a:t>char[512]</a:t>
            </a:r>
            <a:endParaRPr lang="ja-JP" altLang="en-US" sz="1600" dirty="0">
              <a:latin typeface="Century Gothic" pitchFamily="34" charset="0"/>
              <a:ea typeface="メイリオ" pitchFamily="50" charset="-128"/>
            </a:endParaRPr>
          </a:p>
        </p:txBody>
      </p:sp>
      <p:sp>
        <p:nvSpPr>
          <p:cNvPr id="50" name="左中かっこ 49"/>
          <p:cNvSpPr/>
          <p:nvPr/>
        </p:nvSpPr>
        <p:spPr>
          <a:xfrm flipH="1">
            <a:off x="2157651" y="5316559"/>
            <a:ext cx="285752" cy="471487"/>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1" name="直線コネクタ 50"/>
          <p:cNvCxnSpPr/>
          <p:nvPr/>
        </p:nvCxnSpPr>
        <p:spPr>
          <a:xfrm rot="5400000">
            <a:off x="3144828" y="5143512"/>
            <a:ext cx="2855932" cy="1588"/>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7072330" y="4502161"/>
            <a:ext cx="1143000" cy="428625"/>
          </a:xfrm>
          <a:prstGeom prst="rect">
            <a:avLst/>
          </a:prstGeom>
          <a:solidFill>
            <a:srgbClr val="808080"/>
          </a:solidFill>
          <a:ln>
            <a:solidFill>
              <a:srgbClr val="5F5F5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5" name="正方形/長方形 54"/>
          <p:cNvSpPr/>
          <p:nvPr/>
        </p:nvSpPr>
        <p:spPr>
          <a:xfrm>
            <a:off x="7143767" y="4573598"/>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6" name="正方形/長方形 55"/>
          <p:cNvSpPr/>
          <p:nvPr/>
        </p:nvSpPr>
        <p:spPr>
          <a:xfrm>
            <a:off x="7358080" y="4573598"/>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7" name="正方形/長方形 56"/>
          <p:cNvSpPr/>
          <p:nvPr/>
        </p:nvSpPr>
        <p:spPr>
          <a:xfrm>
            <a:off x="7572392" y="4573598"/>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9" name="正方形/長方形 58"/>
          <p:cNvSpPr/>
          <p:nvPr/>
        </p:nvSpPr>
        <p:spPr>
          <a:xfrm>
            <a:off x="7786705" y="4573598"/>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0" name="正方形/長方形 59"/>
          <p:cNvSpPr/>
          <p:nvPr/>
        </p:nvSpPr>
        <p:spPr>
          <a:xfrm>
            <a:off x="8001017" y="4573598"/>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61" name="グループ化 60"/>
          <p:cNvGrpSpPr/>
          <p:nvPr/>
        </p:nvGrpSpPr>
        <p:grpSpPr>
          <a:xfrm>
            <a:off x="7072330" y="5359418"/>
            <a:ext cx="857250" cy="571500"/>
            <a:chOff x="71414" y="4357698"/>
            <a:chExt cx="857250" cy="571500"/>
          </a:xfrm>
          <a:effectLst>
            <a:outerShdw blurRad="50800" dist="38100" dir="2700000" algn="tl" rotWithShape="0">
              <a:prstClr val="black">
                <a:alpha val="40000"/>
              </a:prstClr>
            </a:outerShdw>
          </a:effectLst>
        </p:grpSpPr>
        <p:sp>
          <p:nvSpPr>
            <p:cNvPr id="63" name="正方形/長方形 62"/>
            <p:cNvSpPr/>
            <p:nvPr/>
          </p:nvSpPr>
          <p:spPr>
            <a:xfrm>
              <a:off x="71414" y="4357698"/>
              <a:ext cx="857250" cy="571500"/>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64" name="円/楕円 63"/>
            <p:cNvSpPr/>
            <p:nvPr/>
          </p:nvSpPr>
          <p:spPr>
            <a:xfrm>
              <a:off x="428604" y="4429135"/>
              <a:ext cx="428625" cy="428625"/>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66" name="テキスト ボックス 58"/>
          <p:cNvSpPr txBox="1">
            <a:spLocks noChangeArrowheads="1"/>
          </p:cNvSpPr>
          <p:nvPr/>
        </p:nvSpPr>
        <p:spPr bwMode="auto">
          <a:xfrm>
            <a:off x="6786578" y="3929066"/>
            <a:ext cx="2262158" cy="646331"/>
          </a:xfrm>
          <a:prstGeom prst="rect">
            <a:avLst/>
          </a:prstGeom>
          <a:noFill/>
          <a:ln w="9525">
            <a:noFill/>
            <a:miter lim="800000"/>
            <a:headEnd/>
            <a:tailEnd/>
          </a:ln>
        </p:spPr>
        <p:txBody>
          <a:bodyPr wrap="none">
            <a:spAutoFit/>
          </a:bodyPr>
          <a:lstStyle/>
          <a:p>
            <a:r>
              <a:rPr lang="ja-JP" altLang="en-US" sz="1800" b="1" dirty="0" smtClean="0">
                <a:solidFill>
                  <a:srgbClr val="000000"/>
                </a:solidFill>
                <a:latin typeface="メイリオ" pitchFamily="50" charset="-128"/>
                <a:ea typeface="メイリオ" pitchFamily="50" charset="-128"/>
              </a:rPr>
              <a:t>物理メモリ上の</a:t>
            </a:r>
          </a:p>
          <a:p>
            <a:r>
              <a:rPr lang="ja-JP" altLang="en-US" sz="1800" b="1" dirty="0" smtClean="0">
                <a:solidFill>
                  <a:srgbClr val="000000"/>
                </a:solidFill>
                <a:latin typeface="メイリオ" pitchFamily="50" charset="-128"/>
                <a:ea typeface="メイリオ" pitchFamily="50" charset="-128"/>
              </a:rPr>
              <a:t>ファイルキャッシュ</a:t>
            </a:r>
            <a:endParaRPr lang="ja-JP" altLang="en-US" sz="1800" b="1" dirty="0">
              <a:solidFill>
                <a:srgbClr val="000000"/>
              </a:solidFill>
              <a:latin typeface="メイリオ" pitchFamily="50" charset="-128"/>
              <a:ea typeface="メイリオ" pitchFamily="50" charset="-128"/>
            </a:endParaRPr>
          </a:p>
        </p:txBody>
      </p:sp>
      <p:sp>
        <p:nvSpPr>
          <p:cNvPr id="67" name="左中かっこ 66"/>
          <p:cNvSpPr/>
          <p:nvPr/>
        </p:nvSpPr>
        <p:spPr>
          <a:xfrm flipH="1">
            <a:off x="6643710" y="4502158"/>
            <a:ext cx="285744" cy="571504"/>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左中かっこ 68"/>
          <p:cNvSpPr/>
          <p:nvPr/>
        </p:nvSpPr>
        <p:spPr>
          <a:xfrm flipH="1">
            <a:off x="6643702" y="5173679"/>
            <a:ext cx="285752" cy="542925"/>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1" name="直線コネクタ 70"/>
          <p:cNvCxnSpPr/>
          <p:nvPr/>
        </p:nvCxnSpPr>
        <p:spPr>
          <a:xfrm>
            <a:off x="285720" y="3714752"/>
            <a:ext cx="8501122"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6929454" y="5002224"/>
            <a:ext cx="1210588" cy="400110"/>
          </a:xfrm>
          <a:prstGeom prst="rect">
            <a:avLst/>
          </a:prstGeom>
          <a:noFill/>
        </p:spPr>
        <p:txBody>
          <a:bodyPr wrap="none">
            <a:spAutoFit/>
          </a:bodyPr>
          <a:lstStyle/>
          <a:p>
            <a:pPr>
              <a:defRPr/>
            </a:pPr>
            <a:r>
              <a:rPr lang="ja-JP" altLang="en-US" sz="2000" b="1" dirty="0" smtClean="0">
                <a:effectLst>
                  <a:outerShdw blurRad="38100" dist="38100" dir="2700000" algn="tl">
                    <a:schemeClr val="bg1">
                      <a:alpha val="43000"/>
                    </a:schemeClr>
                  </a:outerShdw>
                </a:effectLst>
                <a:latin typeface="メイリオ" pitchFamily="50" charset="-128"/>
                <a:ea typeface="メイリオ" pitchFamily="50" charset="-128"/>
              </a:rPr>
              <a:t>ディスク</a:t>
            </a:r>
          </a:p>
        </p:txBody>
      </p:sp>
      <p:sp>
        <p:nvSpPr>
          <p:cNvPr id="76" name="フローチャート : 書類 75"/>
          <p:cNvSpPr/>
          <p:nvPr/>
        </p:nvSpPr>
        <p:spPr>
          <a:xfrm>
            <a:off x="4984123" y="5216536"/>
            <a:ext cx="985576" cy="500068"/>
          </a:xfrm>
          <a:prstGeom prst="flowChartDocument">
            <a:avLst/>
          </a:prstGeom>
          <a:solidFill>
            <a:srgbClr val="003366"/>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dirty="0" smtClean="0">
                <a:latin typeface="Century Gothic" pitchFamily="34" charset="0"/>
              </a:rPr>
              <a:t>fruit.txt</a:t>
            </a:r>
            <a:endParaRPr lang="ja-JP" altLang="en-US" sz="1800" dirty="0">
              <a:latin typeface="Century Gothic"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コンテンツ プレースホルダ 45"/>
          <p:cNvSpPr>
            <a:spLocks noGrp="1"/>
          </p:cNvSpPr>
          <p:nvPr>
            <p:ph idx="1"/>
          </p:nvPr>
        </p:nvSpPr>
        <p:spPr/>
        <p:txBody>
          <a:bodyPr/>
          <a:lstStyle/>
          <a:p>
            <a:r>
              <a:rPr kumimoji="1" lang="ja-JP" altLang="en-US" dirty="0" smtClean="0"/>
              <a:t>物理メモリより大きなアドレス空間を提供</a:t>
            </a:r>
          </a:p>
          <a:p>
            <a:pPr lvl="1"/>
            <a:r>
              <a:rPr lang="ja-JP" altLang="en-US" dirty="0" smtClean="0"/>
              <a:t>頻繁にアクセスされるページは物理メモリ上</a:t>
            </a:r>
          </a:p>
          <a:p>
            <a:pPr lvl="1"/>
            <a:r>
              <a:rPr lang="ja-JP" altLang="en-US" dirty="0" smtClean="0"/>
              <a:t>物理</a:t>
            </a:r>
            <a:r>
              <a:rPr kumimoji="1" lang="ja-JP" altLang="en-US" dirty="0" smtClean="0"/>
              <a:t>メモリ上に無い</a:t>
            </a:r>
            <a:r>
              <a:rPr lang="ja-JP" altLang="en-US" dirty="0" smtClean="0"/>
              <a:t>番地にアクセスすると，</a:t>
            </a:r>
            <a:br>
              <a:rPr lang="ja-JP" altLang="en-US" dirty="0" smtClean="0"/>
            </a:br>
            <a:r>
              <a:rPr lang="ja-JP" altLang="en-US" dirty="0" smtClean="0">
                <a:solidFill>
                  <a:srgbClr val="C00000"/>
                </a:solidFill>
              </a:rPr>
              <a:t>ページフォルト</a:t>
            </a:r>
            <a:r>
              <a:rPr lang="en-US" altLang="ja-JP" dirty="0" smtClean="0"/>
              <a:t>(Page Fault)</a:t>
            </a:r>
            <a:r>
              <a:rPr lang="ja-JP" altLang="en-US" dirty="0" smtClean="0"/>
              <a:t>が発生して</a:t>
            </a:r>
            <a:br>
              <a:rPr lang="ja-JP" altLang="en-US" dirty="0" smtClean="0"/>
            </a:br>
            <a:r>
              <a:rPr lang="ja-JP" altLang="en-US" dirty="0" smtClean="0"/>
              <a:t>ディスクからメモリにデータが読み込まれる</a:t>
            </a:r>
            <a:endParaRPr kumimoji="1" lang="ja-JP" altLang="en-US" dirty="0" smtClean="0"/>
          </a:p>
          <a:p>
            <a:endParaRPr kumimoji="1" lang="ja-JP" altLang="en-US" dirty="0"/>
          </a:p>
        </p:txBody>
      </p:sp>
      <p:sp>
        <p:nvSpPr>
          <p:cNvPr id="4098" name="タイトル 1"/>
          <p:cNvSpPr>
            <a:spLocks noGrp="1"/>
          </p:cNvSpPr>
          <p:nvPr>
            <p:ph type="title"/>
          </p:nvPr>
        </p:nvSpPr>
        <p:spPr/>
        <p:txBody>
          <a:bodyPr/>
          <a:lstStyle/>
          <a:p>
            <a:r>
              <a:rPr lang="ja-JP" altLang="en-US" sz="3600" dirty="0" smtClean="0"/>
              <a:t>仮想メモリ</a:t>
            </a:r>
            <a:r>
              <a:rPr lang="en-US" altLang="ja-JP" sz="3600" dirty="0" smtClean="0"/>
              <a:t>:</a:t>
            </a:r>
            <a:r>
              <a:rPr lang="ja-JP" altLang="en-US" sz="3600" dirty="0" smtClean="0"/>
              <a:t>ディスクを用いてメモリを拡張</a:t>
            </a:r>
          </a:p>
        </p:txBody>
      </p:sp>
      <p:sp>
        <p:nvSpPr>
          <p:cNvPr id="66" name="テキスト ボックス 58"/>
          <p:cNvSpPr txBox="1">
            <a:spLocks noChangeArrowheads="1"/>
          </p:cNvSpPr>
          <p:nvPr/>
        </p:nvSpPr>
        <p:spPr bwMode="auto">
          <a:xfrm>
            <a:off x="2071670" y="4786322"/>
            <a:ext cx="1467068" cy="400110"/>
          </a:xfrm>
          <a:prstGeom prst="rect">
            <a:avLst/>
          </a:prstGeom>
          <a:noFill/>
          <a:ln w="9525">
            <a:noFill/>
            <a:miter lim="800000"/>
            <a:headEnd/>
            <a:tailEnd/>
          </a:ln>
        </p:spPr>
        <p:txBody>
          <a:bodyPr wrap="none">
            <a:spAutoFit/>
          </a:bodyPr>
          <a:lstStyle/>
          <a:p>
            <a:r>
              <a:rPr lang="ja-JP" altLang="en-US" sz="2000" b="1" dirty="0" smtClean="0">
                <a:solidFill>
                  <a:srgbClr val="000000"/>
                </a:solidFill>
                <a:latin typeface="メイリオ" pitchFamily="50" charset="-128"/>
                <a:ea typeface="メイリオ" pitchFamily="50" charset="-128"/>
              </a:rPr>
              <a:t>ディスク上</a:t>
            </a:r>
            <a:endParaRPr lang="ja-JP" altLang="en-US" sz="2000" b="1" dirty="0">
              <a:solidFill>
                <a:srgbClr val="000000"/>
              </a:solidFill>
              <a:latin typeface="メイリオ" pitchFamily="50" charset="-128"/>
              <a:ea typeface="メイリオ" pitchFamily="50" charset="-128"/>
            </a:endParaRPr>
          </a:p>
        </p:txBody>
      </p:sp>
      <p:sp>
        <p:nvSpPr>
          <p:cNvPr id="122" name="正方形/長方形 121"/>
          <p:cNvSpPr/>
          <p:nvPr/>
        </p:nvSpPr>
        <p:spPr>
          <a:xfrm>
            <a:off x="4572000" y="3614736"/>
            <a:ext cx="1604766" cy="200026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4" name="正方形/長方形 123"/>
          <p:cNvSpPr/>
          <p:nvPr/>
        </p:nvSpPr>
        <p:spPr>
          <a:xfrm>
            <a:off x="4714876" y="3857628"/>
            <a:ext cx="1428760" cy="857256"/>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4819445" y="3900488"/>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A</a:t>
            </a:r>
            <a:endParaRPr lang="ja-JP" altLang="en-US" sz="1600" b="1" dirty="0">
              <a:latin typeface="Century Gothic" pitchFamily="34" charset="0"/>
              <a:ea typeface="メイリオ" pitchFamily="50" charset="-128"/>
            </a:endParaRPr>
          </a:p>
        </p:txBody>
      </p:sp>
      <p:sp>
        <p:nvSpPr>
          <p:cNvPr id="126" name="左中かっこ 125"/>
          <p:cNvSpPr/>
          <p:nvPr/>
        </p:nvSpPr>
        <p:spPr>
          <a:xfrm flipH="1">
            <a:off x="6248204" y="3929066"/>
            <a:ext cx="285752" cy="785818"/>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2" name="正方形/長方形 161"/>
          <p:cNvSpPr/>
          <p:nvPr/>
        </p:nvSpPr>
        <p:spPr>
          <a:xfrm>
            <a:off x="4714876" y="4286256"/>
            <a:ext cx="1428760" cy="857256"/>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4819444" y="4329118"/>
            <a:ext cx="785818"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B</a:t>
            </a:r>
            <a:endParaRPr lang="ja-JP" altLang="en-US" sz="1600" b="1" dirty="0">
              <a:latin typeface="Century Gothic" pitchFamily="34" charset="0"/>
              <a:ea typeface="メイリオ" pitchFamily="50" charset="-128"/>
            </a:endParaRPr>
          </a:p>
        </p:txBody>
      </p:sp>
      <p:sp>
        <p:nvSpPr>
          <p:cNvPr id="128" name="正方形/長方形 127"/>
          <p:cNvSpPr/>
          <p:nvPr/>
        </p:nvSpPr>
        <p:spPr>
          <a:xfrm>
            <a:off x="5676700" y="4329116"/>
            <a:ext cx="357190"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C</a:t>
            </a:r>
            <a:endParaRPr lang="ja-JP" altLang="en-US" sz="1600" b="1" dirty="0">
              <a:latin typeface="Century Gothic" pitchFamily="34" charset="0"/>
              <a:ea typeface="メイリオ" pitchFamily="50" charset="-128"/>
            </a:endParaRPr>
          </a:p>
        </p:txBody>
      </p:sp>
      <p:sp>
        <p:nvSpPr>
          <p:cNvPr id="129" name="正方形/長方形 128"/>
          <p:cNvSpPr/>
          <p:nvPr/>
        </p:nvSpPr>
        <p:spPr>
          <a:xfrm>
            <a:off x="4819445" y="4757744"/>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D</a:t>
            </a:r>
            <a:endParaRPr lang="ja-JP" altLang="en-US" sz="1600" b="1" dirty="0">
              <a:latin typeface="Century Gothic" pitchFamily="34" charset="0"/>
              <a:ea typeface="メイリオ" pitchFamily="50" charset="-128"/>
            </a:endParaRPr>
          </a:p>
        </p:txBody>
      </p:sp>
      <p:sp>
        <p:nvSpPr>
          <p:cNvPr id="130" name="正方形/長方形 129"/>
          <p:cNvSpPr/>
          <p:nvPr/>
        </p:nvSpPr>
        <p:spPr>
          <a:xfrm>
            <a:off x="4819444" y="5186374"/>
            <a:ext cx="285752"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E</a:t>
            </a:r>
            <a:endParaRPr lang="ja-JP" altLang="en-US" sz="1600" b="1" dirty="0">
              <a:latin typeface="Century Gothic" pitchFamily="34" charset="0"/>
              <a:ea typeface="メイリオ" pitchFamily="50" charset="-128"/>
            </a:endParaRPr>
          </a:p>
        </p:txBody>
      </p:sp>
      <p:sp>
        <p:nvSpPr>
          <p:cNvPr id="131" name="正方形/長方形 130"/>
          <p:cNvSpPr/>
          <p:nvPr/>
        </p:nvSpPr>
        <p:spPr>
          <a:xfrm>
            <a:off x="5176634" y="5186372"/>
            <a:ext cx="85725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F</a:t>
            </a:r>
            <a:endParaRPr lang="ja-JP" altLang="en-US" sz="1600" b="1" dirty="0">
              <a:latin typeface="Century Gothic" pitchFamily="34" charset="0"/>
              <a:ea typeface="メイリオ" pitchFamily="50" charset="-128"/>
            </a:endParaRPr>
          </a:p>
        </p:txBody>
      </p:sp>
      <p:sp>
        <p:nvSpPr>
          <p:cNvPr id="132" name="テキスト ボックス 58"/>
          <p:cNvSpPr txBox="1">
            <a:spLocks noChangeArrowheads="1"/>
          </p:cNvSpPr>
          <p:nvPr/>
        </p:nvSpPr>
        <p:spPr bwMode="auto">
          <a:xfrm>
            <a:off x="7277607" y="4627915"/>
            <a:ext cx="1723549" cy="1015663"/>
          </a:xfrm>
          <a:prstGeom prst="rect">
            <a:avLst/>
          </a:prstGeom>
          <a:noFill/>
          <a:ln w="9525">
            <a:noFill/>
            <a:miter lim="800000"/>
            <a:headEnd/>
            <a:tailEnd/>
          </a:ln>
        </p:spPr>
        <p:txBody>
          <a:bodyPr wrap="none">
            <a:spAutoFit/>
          </a:bodyPr>
          <a:lstStyle/>
          <a:p>
            <a:r>
              <a:rPr lang="ja-JP" altLang="en-US" sz="2000" b="1" dirty="0" smtClean="0">
                <a:solidFill>
                  <a:srgbClr val="C00000"/>
                </a:solidFill>
                <a:latin typeface="メイリオ" pitchFamily="50" charset="-128"/>
                <a:ea typeface="メイリオ" pitchFamily="50" charset="-128"/>
              </a:rPr>
              <a:t>ディスクから</a:t>
            </a:r>
            <a:endParaRPr lang="en-US" altLang="ja-JP" sz="2000" b="1" dirty="0" smtClean="0">
              <a:solidFill>
                <a:srgbClr val="C00000"/>
              </a:solidFill>
              <a:latin typeface="メイリオ" pitchFamily="50" charset="-128"/>
              <a:ea typeface="メイリオ" pitchFamily="50" charset="-128"/>
            </a:endParaRPr>
          </a:p>
          <a:p>
            <a:r>
              <a:rPr lang="ja-JP" altLang="en-US" sz="2000" b="1" dirty="0" smtClean="0">
                <a:solidFill>
                  <a:srgbClr val="C00000"/>
                </a:solidFill>
                <a:latin typeface="メイリオ" pitchFamily="50" charset="-128"/>
                <a:ea typeface="メイリオ" pitchFamily="50" charset="-128"/>
              </a:rPr>
              <a:t>メモリに</a:t>
            </a:r>
            <a:r>
              <a:rPr lang="en-US" altLang="ja-JP" sz="2000" b="1" dirty="0" smtClean="0">
                <a:solidFill>
                  <a:srgbClr val="C00000"/>
                </a:solidFill>
                <a:latin typeface="メイリオ" pitchFamily="50" charset="-128"/>
                <a:ea typeface="メイリオ" pitchFamily="50" charset="-128"/>
              </a:rPr>
              <a:t>D</a:t>
            </a:r>
            <a:r>
              <a:rPr lang="ja-JP" altLang="en-US" sz="2000" b="1" dirty="0" smtClean="0">
                <a:solidFill>
                  <a:srgbClr val="C00000"/>
                </a:solidFill>
                <a:latin typeface="メイリオ" pitchFamily="50" charset="-128"/>
                <a:ea typeface="メイリオ" pitchFamily="50" charset="-128"/>
              </a:rPr>
              <a:t>が</a:t>
            </a:r>
          </a:p>
          <a:p>
            <a:r>
              <a:rPr lang="ja-JP" altLang="en-US" sz="2000" b="1" dirty="0" smtClean="0">
                <a:solidFill>
                  <a:srgbClr val="C00000"/>
                </a:solidFill>
                <a:latin typeface="メイリオ" pitchFamily="50" charset="-128"/>
                <a:ea typeface="メイリオ" pitchFamily="50" charset="-128"/>
              </a:rPr>
              <a:t>コピー</a:t>
            </a:r>
            <a:r>
              <a:rPr lang="ja-JP" altLang="en-US" sz="2000" b="1" dirty="0">
                <a:solidFill>
                  <a:srgbClr val="C00000"/>
                </a:solidFill>
                <a:latin typeface="メイリオ" pitchFamily="50" charset="-128"/>
                <a:ea typeface="メイリオ" pitchFamily="50" charset="-128"/>
              </a:rPr>
              <a:t>される</a:t>
            </a:r>
          </a:p>
        </p:txBody>
      </p:sp>
      <p:grpSp>
        <p:nvGrpSpPr>
          <p:cNvPr id="4" name="グループ化 136"/>
          <p:cNvGrpSpPr/>
          <p:nvPr/>
        </p:nvGrpSpPr>
        <p:grpSpPr>
          <a:xfrm>
            <a:off x="6605394" y="4143380"/>
            <a:ext cx="952507" cy="357190"/>
            <a:chOff x="1214468" y="3643333"/>
            <a:chExt cx="1143000" cy="428625"/>
          </a:xfrm>
          <a:effectLst>
            <a:outerShdw blurRad="50800" dist="38100" dir="2700000" algn="tl" rotWithShape="0">
              <a:prstClr val="black">
                <a:alpha val="40000"/>
              </a:prstClr>
            </a:outerShdw>
          </a:effectLst>
        </p:grpSpPr>
        <p:sp>
          <p:nvSpPr>
            <p:cNvPr id="138" name="正方形/長方形 137"/>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9" name="正方形/長方形 138"/>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0" name="正方形/長方形 139"/>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1" name="正方形/長方形 140"/>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2" name="正方形/長方形 141"/>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3" name="正方形/長方形 142"/>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cxnSp>
        <p:nvCxnSpPr>
          <p:cNvPr id="145" name="直線コネクタ 144"/>
          <p:cNvCxnSpPr/>
          <p:nvPr/>
        </p:nvCxnSpPr>
        <p:spPr>
          <a:xfrm rot="5400000">
            <a:off x="2001190" y="5000006"/>
            <a:ext cx="3142478" cy="2055"/>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150" name="テキスト ボックス 58"/>
          <p:cNvSpPr txBox="1">
            <a:spLocks noChangeArrowheads="1"/>
          </p:cNvSpPr>
          <p:nvPr/>
        </p:nvSpPr>
        <p:spPr bwMode="auto">
          <a:xfrm>
            <a:off x="3603883" y="3957584"/>
            <a:ext cx="1669047" cy="400110"/>
          </a:xfrm>
          <a:prstGeom prst="rect">
            <a:avLst/>
          </a:prstGeom>
          <a:solidFill>
            <a:srgbClr val="FFFFFF">
              <a:alpha val="50196"/>
            </a:srgbClr>
          </a:solidFill>
          <a:ln w="9525">
            <a:noFill/>
            <a:miter lim="800000"/>
            <a:headEnd/>
            <a:tailEnd/>
          </a:ln>
        </p:spPr>
        <p:txBody>
          <a:bodyPr wrap="none">
            <a:spAutoFit/>
          </a:bodyPr>
          <a:lstStyle/>
          <a:p>
            <a:r>
              <a:rPr lang="en-US" altLang="ja-JP" sz="2000" b="1" dirty="0" smtClean="0">
                <a:solidFill>
                  <a:srgbClr val="C00000"/>
                </a:solidFill>
                <a:latin typeface="メイリオ" pitchFamily="50" charset="-128"/>
                <a:ea typeface="メイリオ" pitchFamily="50" charset="-128"/>
              </a:rPr>
              <a:t>D</a:t>
            </a:r>
            <a:r>
              <a:rPr lang="ja-JP" altLang="en-US" sz="2000" b="1" dirty="0" smtClean="0">
                <a:solidFill>
                  <a:srgbClr val="C00000"/>
                </a:solidFill>
                <a:latin typeface="メイリオ" pitchFamily="50" charset="-128"/>
                <a:ea typeface="メイリオ" pitchFamily="50" charset="-128"/>
              </a:rPr>
              <a:t>にアクセス</a:t>
            </a:r>
            <a:endParaRPr lang="ja-JP" altLang="en-US" sz="2000" b="1" dirty="0">
              <a:solidFill>
                <a:srgbClr val="C00000"/>
              </a:solidFill>
              <a:latin typeface="メイリオ" pitchFamily="50" charset="-128"/>
              <a:ea typeface="メイリオ" pitchFamily="50" charset="-128"/>
            </a:endParaRPr>
          </a:p>
        </p:txBody>
      </p:sp>
      <p:sp>
        <p:nvSpPr>
          <p:cNvPr id="149" name="円弧 148"/>
          <p:cNvSpPr/>
          <p:nvPr/>
        </p:nvSpPr>
        <p:spPr>
          <a:xfrm rot="19800000">
            <a:off x="3885543" y="4229134"/>
            <a:ext cx="1143008" cy="1745697"/>
          </a:xfrm>
          <a:prstGeom prst="arc">
            <a:avLst>
              <a:gd name="adj1" fmla="val 17643611"/>
              <a:gd name="adj2" fmla="val 0"/>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5" name="左中かっこ 154"/>
          <p:cNvSpPr/>
          <p:nvPr/>
        </p:nvSpPr>
        <p:spPr>
          <a:xfrm flipH="1">
            <a:off x="6286512" y="4786322"/>
            <a:ext cx="285752" cy="714380"/>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 name="グループ化 156"/>
          <p:cNvGrpSpPr/>
          <p:nvPr/>
        </p:nvGrpSpPr>
        <p:grpSpPr>
          <a:xfrm>
            <a:off x="6572264" y="5143517"/>
            <a:ext cx="642936" cy="428624"/>
            <a:chOff x="2285984" y="5143517"/>
            <a:chExt cx="642936" cy="428624"/>
          </a:xfrm>
          <a:effectLst>
            <a:outerShdw blurRad="50800" dist="38100" dir="2700000" algn="tl" rotWithShape="0">
              <a:prstClr val="black">
                <a:alpha val="40000"/>
              </a:prstClr>
            </a:outerShdw>
          </a:effectLst>
        </p:grpSpPr>
        <p:sp>
          <p:nvSpPr>
            <p:cNvPr id="158" name="正方形/長方形 157"/>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159" name="円/楕円 158"/>
            <p:cNvSpPr/>
            <p:nvPr/>
          </p:nvSpPr>
          <p:spPr>
            <a:xfrm>
              <a:off x="2536014" y="5214954"/>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53" name="星 10 152"/>
          <p:cNvSpPr/>
          <p:nvPr/>
        </p:nvSpPr>
        <p:spPr>
          <a:xfrm>
            <a:off x="5286380" y="4857760"/>
            <a:ext cx="1500198" cy="928694"/>
          </a:xfrm>
          <a:prstGeom prst="star10">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Century Gothic" pitchFamily="34" charset="0"/>
              </a:rPr>
              <a:t>Page Fault</a:t>
            </a:r>
            <a:endParaRPr lang="ja-JP" altLang="en-US" b="1" dirty="0" smtClean="0">
              <a:solidFill>
                <a:schemeClr val="tx1"/>
              </a:solidFill>
              <a:latin typeface="Century Gothic" pitchFamily="34" charset="0"/>
            </a:endParaRPr>
          </a:p>
        </p:txBody>
      </p:sp>
      <p:sp>
        <p:nvSpPr>
          <p:cNvPr id="160" name="上矢印 159"/>
          <p:cNvSpPr/>
          <p:nvPr/>
        </p:nvSpPr>
        <p:spPr>
          <a:xfrm>
            <a:off x="6786578" y="4572008"/>
            <a:ext cx="357190" cy="500066"/>
          </a:xfrm>
          <a:prstGeom prst="up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285720" y="3614736"/>
            <a:ext cx="1571636" cy="2000263"/>
          </a:xfrm>
          <a:prstGeom prst="rect">
            <a:avLst/>
          </a:prstGeom>
          <a:solidFill>
            <a:schemeClr val="tx1">
              <a:lumMod val="65000"/>
              <a:lumOff val="35000"/>
            </a:schemeClr>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8" name="テキスト ボックス 57"/>
          <p:cNvSpPr txBox="1"/>
          <p:nvPr/>
        </p:nvSpPr>
        <p:spPr>
          <a:xfrm>
            <a:off x="199739" y="3571876"/>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sp>
        <p:nvSpPr>
          <p:cNvPr id="61" name="正方形/長方形 60"/>
          <p:cNvSpPr/>
          <p:nvPr/>
        </p:nvSpPr>
        <p:spPr>
          <a:xfrm>
            <a:off x="428596" y="3857628"/>
            <a:ext cx="1428760" cy="857256"/>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500035" y="3900488"/>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A</a:t>
            </a:r>
            <a:endParaRPr lang="ja-JP" altLang="en-US" sz="1600" b="1" dirty="0">
              <a:latin typeface="Century Gothic" pitchFamily="34" charset="0"/>
              <a:ea typeface="メイリオ" pitchFamily="50" charset="-128"/>
            </a:endParaRPr>
          </a:p>
        </p:txBody>
      </p:sp>
      <p:sp>
        <p:nvSpPr>
          <p:cNvPr id="65" name="左中かっこ 64"/>
          <p:cNvSpPr/>
          <p:nvPr/>
        </p:nvSpPr>
        <p:spPr>
          <a:xfrm flipH="1">
            <a:off x="1928794" y="3929066"/>
            <a:ext cx="285752" cy="785818"/>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正方形/長方形 66"/>
          <p:cNvSpPr/>
          <p:nvPr/>
        </p:nvSpPr>
        <p:spPr>
          <a:xfrm>
            <a:off x="500034" y="4329118"/>
            <a:ext cx="785818"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B</a:t>
            </a:r>
            <a:endParaRPr lang="ja-JP" altLang="en-US" sz="1600" b="1" dirty="0">
              <a:latin typeface="Century Gothic" pitchFamily="34" charset="0"/>
              <a:ea typeface="メイリオ" pitchFamily="50" charset="-128"/>
            </a:endParaRPr>
          </a:p>
        </p:txBody>
      </p:sp>
      <p:sp>
        <p:nvSpPr>
          <p:cNvPr id="68" name="正方形/長方形 67"/>
          <p:cNvSpPr/>
          <p:nvPr/>
        </p:nvSpPr>
        <p:spPr>
          <a:xfrm>
            <a:off x="1357290" y="4329116"/>
            <a:ext cx="357190"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C</a:t>
            </a:r>
            <a:endParaRPr lang="ja-JP" altLang="en-US" sz="1600" b="1" dirty="0">
              <a:latin typeface="Century Gothic" pitchFamily="34" charset="0"/>
              <a:ea typeface="メイリオ" pitchFamily="50" charset="-128"/>
            </a:endParaRPr>
          </a:p>
        </p:txBody>
      </p:sp>
      <p:sp>
        <p:nvSpPr>
          <p:cNvPr id="69" name="正方形/長方形 68"/>
          <p:cNvSpPr/>
          <p:nvPr/>
        </p:nvSpPr>
        <p:spPr>
          <a:xfrm>
            <a:off x="500035" y="4757744"/>
            <a:ext cx="121444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D</a:t>
            </a:r>
            <a:endParaRPr lang="ja-JP" altLang="en-US" sz="1600" b="1" dirty="0">
              <a:latin typeface="Century Gothic" pitchFamily="34" charset="0"/>
              <a:ea typeface="メイリオ" pitchFamily="50" charset="-128"/>
            </a:endParaRPr>
          </a:p>
        </p:txBody>
      </p:sp>
      <p:sp>
        <p:nvSpPr>
          <p:cNvPr id="70" name="正方形/長方形 69"/>
          <p:cNvSpPr/>
          <p:nvPr/>
        </p:nvSpPr>
        <p:spPr>
          <a:xfrm>
            <a:off x="500034" y="5186374"/>
            <a:ext cx="285752"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E</a:t>
            </a:r>
            <a:endParaRPr lang="ja-JP" altLang="en-US" sz="1600" b="1" dirty="0">
              <a:latin typeface="Century Gothic" pitchFamily="34" charset="0"/>
              <a:ea typeface="メイリオ" pitchFamily="50" charset="-128"/>
            </a:endParaRPr>
          </a:p>
        </p:txBody>
      </p:sp>
      <p:sp>
        <p:nvSpPr>
          <p:cNvPr id="71" name="正方形/長方形 70"/>
          <p:cNvSpPr/>
          <p:nvPr/>
        </p:nvSpPr>
        <p:spPr>
          <a:xfrm>
            <a:off x="857224" y="5186372"/>
            <a:ext cx="857256" cy="285750"/>
          </a:xfrm>
          <a:prstGeom prst="rect">
            <a:avLst/>
          </a:prstGeom>
          <a:solidFill>
            <a:srgbClr val="1D59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latin typeface="Century Gothic" pitchFamily="34" charset="0"/>
                <a:ea typeface="メイリオ" pitchFamily="50" charset="-128"/>
              </a:rPr>
              <a:t>F</a:t>
            </a:r>
            <a:endParaRPr lang="ja-JP" altLang="en-US" sz="1600" b="1" dirty="0">
              <a:latin typeface="Century Gothic" pitchFamily="34" charset="0"/>
              <a:ea typeface="メイリオ" pitchFamily="50" charset="-128"/>
            </a:endParaRPr>
          </a:p>
        </p:txBody>
      </p:sp>
      <p:sp>
        <p:nvSpPr>
          <p:cNvPr id="72" name="テキスト ボックス 58"/>
          <p:cNvSpPr txBox="1">
            <a:spLocks noChangeArrowheads="1"/>
          </p:cNvSpPr>
          <p:nvPr/>
        </p:nvSpPr>
        <p:spPr bwMode="auto">
          <a:xfrm>
            <a:off x="2146966" y="3857628"/>
            <a:ext cx="1210588" cy="400110"/>
          </a:xfrm>
          <a:prstGeom prst="rect">
            <a:avLst/>
          </a:prstGeom>
          <a:noFill/>
          <a:ln w="9525">
            <a:noFill/>
            <a:miter lim="800000"/>
            <a:headEnd/>
            <a:tailEnd/>
          </a:ln>
        </p:spPr>
        <p:txBody>
          <a:bodyPr wrap="none">
            <a:spAutoFit/>
          </a:bodyPr>
          <a:lstStyle/>
          <a:p>
            <a:r>
              <a:rPr lang="ja-JP" altLang="en-US" sz="2000" b="1" dirty="0" smtClean="0">
                <a:solidFill>
                  <a:srgbClr val="000000"/>
                </a:solidFill>
                <a:latin typeface="メイリオ" pitchFamily="50" charset="-128"/>
                <a:ea typeface="メイリオ" pitchFamily="50" charset="-128"/>
              </a:rPr>
              <a:t>メモリ上</a:t>
            </a:r>
            <a:endParaRPr lang="ja-JP" altLang="en-US" sz="2000" b="1" dirty="0">
              <a:solidFill>
                <a:srgbClr val="000000"/>
              </a:solidFill>
              <a:latin typeface="メイリオ" pitchFamily="50" charset="-128"/>
              <a:ea typeface="メイリオ" pitchFamily="50" charset="-128"/>
            </a:endParaRPr>
          </a:p>
        </p:txBody>
      </p:sp>
      <p:sp>
        <p:nvSpPr>
          <p:cNvPr id="73" name="左中かっこ 72"/>
          <p:cNvSpPr/>
          <p:nvPr/>
        </p:nvSpPr>
        <p:spPr>
          <a:xfrm flipH="1">
            <a:off x="1928794" y="4786322"/>
            <a:ext cx="285752" cy="714380"/>
          </a:xfrm>
          <a:prstGeom prst="lef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6" name="グループ化 153"/>
          <p:cNvGrpSpPr/>
          <p:nvPr/>
        </p:nvGrpSpPr>
        <p:grpSpPr>
          <a:xfrm>
            <a:off x="2428860" y="5143517"/>
            <a:ext cx="642936" cy="428624"/>
            <a:chOff x="2285984" y="5143517"/>
            <a:chExt cx="642936" cy="428624"/>
          </a:xfrm>
          <a:effectLst>
            <a:outerShdw blurRad="50800" dist="38100" dir="2700000" algn="tl" rotWithShape="0">
              <a:prstClr val="black">
                <a:alpha val="40000"/>
              </a:prstClr>
            </a:outerShdw>
          </a:effectLst>
        </p:grpSpPr>
        <p:sp>
          <p:nvSpPr>
            <p:cNvPr id="78" name="正方形/長方形 77"/>
            <p:cNvSpPr/>
            <p:nvPr/>
          </p:nvSpPr>
          <p:spPr>
            <a:xfrm>
              <a:off x="2285984" y="5143517"/>
              <a:ext cx="642936" cy="428624"/>
            </a:xfrm>
            <a:prstGeom prst="rect">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Century Gothic" pitchFamily="34" charset="0"/>
              </a:endParaRPr>
            </a:p>
          </p:txBody>
        </p:sp>
        <p:sp>
          <p:nvSpPr>
            <p:cNvPr id="79" name="円/楕円 78"/>
            <p:cNvSpPr/>
            <p:nvPr/>
          </p:nvSpPr>
          <p:spPr>
            <a:xfrm>
              <a:off x="2536014" y="5214954"/>
              <a:ext cx="321468" cy="321468"/>
            </a:xfrm>
            <a:prstGeom prst="ellipse">
              <a:avLst/>
            </a:prstGeom>
            <a:solidFill>
              <a:schemeClr val="bg1">
                <a:lumMod val="65000"/>
              </a:schemeClr>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5" name="グループ化 75"/>
          <p:cNvGrpSpPr/>
          <p:nvPr/>
        </p:nvGrpSpPr>
        <p:grpSpPr>
          <a:xfrm>
            <a:off x="2285984" y="4214819"/>
            <a:ext cx="952507" cy="357190"/>
            <a:chOff x="1214468" y="3643333"/>
            <a:chExt cx="1143000" cy="428625"/>
          </a:xfrm>
          <a:effectLst>
            <a:outerShdw blurRad="50800" dist="38100" dir="2700000" algn="tl" rotWithShape="0">
              <a:prstClr val="black">
                <a:alpha val="40000"/>
              </a:prstClr>
            </a:outerShdw>
          </a:effectLst>
        </p:grpSpPr>
        <p:sp>
          <p:nvSpPr>
            <p:cNvPr id="86" name="正方形/長方形 85"/>
            <p:cNvSpPr/>
            <p:nvPr/>
          </p:nvSpPr>
          <p:spPr>
            <a:xfrm>
              <a:off x="1214468" y="3643333"/>
              <a:ext cx="1143000" cy="428625"/>
            </a:xfrm>
            <a:prstGeom prst="rect">
              <a:avLst/>
            </a:prstGeom>
            <a:solidFill>
              <a:srgbClr val="808080"/>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7" name="正方形/長方形 86"/>
            <p:cNvSpPr/>
            <p:nvPr/>
          </p:nvSpPr>
          <p:spPr>
            <a:xfrm>
              <a:off x="128590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8" name="正方形/長方形 87"/>
            <p:cNvSpPr/>
            <p:nvPr/>
          </p:nvSpPr>
          <p:spPr>
            <a:xfrm>
              <a:off x="1500218"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正方形/長方形 88"/>
            <p:cNvSpPr/>
            <p:nvPr/>
          </p:nvSpPr>
          <p:spPr>
            <a:xfrm>
              <a:off x="1714530"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0" name="正方形/長方形 89"/>
            <p:cNvSpPr/>
            <p:nvPr/>
          </p:nvSpPr>
          <p:spPr>
            <a:xfrm>
              <a:off x="1928843"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1" name="正方形/長方形 90"/>
            <p:cNvSpPr/>
            <p:nvPr/>
          </p:nvSpPr>
          <p:spPr>
            <a:xfrm>
              <a:off x="2143155" y="3714770"/>
              <a:ext cx="142875" cy="285750"/>
            </a:xfrm>
            <a:prstGeom prst="rect">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2" name="テキスト ボックス 91"/>
          <p:cNvSpPr txBox="1"/>
          <p:nvPr/>
        </p:nvSpPr>
        <p:spPr>
          <a:xfrm>
            <a:off x="4500562" y="3571876"/>
            <a:ext cx="1569660" cy="369332"/>
          </a:xfrm>
          <a:prstGeom prst="rect">
            <a:avLst/>
          </a:prstGeom>
          <a:noFill/>
        </p:spPr>
        <p:txBody>
          <a:bodyPr wrap="none">
            <a:spAutoFit/>
          </a:bodyPr>
          <a:lstStyle/>
          <a:p>
            <a:pPr>
              <a:defRPr/>
            </a:pPr>
            <a:r>
              <a:rPr lang="ja-JP" altLang="en-US" sz="1800" b="1" dirty="0" smtClean="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rPr>
              <a:t>アドレス空間</a:t>
            </a:r>
            <a:endParaRPr lang="ja-JP" altLang="en-US" sz="1800" b="1" dirty="0">
              <a:solidFill>
                <a:srgbClr val="FFFFFF"/>
              </a:solidFill>
              <a:effectLst>
                <a:outerShdw blurRad="50800" dist="38100" dir="2700000" algn="tl" rotWithShape="0">
                  <a:prstClr val="black">
                    <a:alpha val="40000"/>
                  </a:prstClr>
                </a:outerShdw>
              </a:effectLst>
              <a:latin typeface="メイリオ" pitchFamily="50" charset="-128"/>
              <a:ea typeface="メイリオ" pitchFamily="50" charset="-128"/>
            </a:endParaRPr>
          </a:p>
        </p:txBody>
      </p:sp>
      <p:cxnSp>
        <p:nvCxnSpPr>
          <p:cNvPr id="55" name="直線コネクタ 54"/>
          <p:cNvCxnSpPr/>
          <p:nvPr/>
        </p:nvCxnSpPr>
        <p:spPr>
          <a:xfrm>
            <a:off x="285720" y="3427412"/>
            <a:ext cx="8501122" cy="158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dissolve">
                                      <p:cBhvr>
                                        <p:cTn id="7" dur="500"/>
                                        <p:tgtEl>
                                          <p:spTgt spid="15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0"/>
                                        </p:tgtEl>
                                        <p:attrNameLst>
                                          <p:attrName>style.visibility</p:attrName>
                                        </p:attrNameLst>
                                      </p:cBhvr>
                                      <p:to>
                                        <p:strVal val="visible"/>
                                      </p:to>
                                    </p:set>
                                    <p:animEffect transition="in" filter="dissolve">
                                      <p:cBhvr>
                                        <p:cTn id="11" dur="500"/>
                                        <p:tgtEl>
                                          <p:spTgt spid="160"/>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32"/>
                                        </p:tgtEl>
                                        <p:attrNameLst>
                                          <p:attrName>style.visibility</p:attrName>
                                        </p:attrNameLst>
                                      </p:cBhvr>
                                      <p:to>
                                        <p:strVal val="visible"/>
                                      </p:to>
                                    </p:set>
                                    <p:animEffect transition="in" filter="dissolve">
                                      <p:cBhvr>
                                        <p:cTn id="15" dur="500"/>
                                        <p:tgtEl>
                                          <p:spTgt spid="132"/>
                                        </p:tgtEl>
                                      </p:cBhvr>
                                    </p:animEffect>
                                  </p:childTnLst>
                                </p:cTn>
                              </p:par>
                            </p:childTnLst>
                          </p:cTn>
                        </p:par>
                        <p:par>
                          <p:cTn id="16" fill="hold">
                            <p:stCondLst>
                              <p:cond delay="1500"/>
                            </p:stCondLst>
                            <p:childTnLst>
                              <p:par>
                                <p:cTn id="17" presetID="9" presetClass="exit" presetSubtype="0" fill="hold" grpId="0" nodeType="afterEffect">
                                  <p:stCondLst>
                                    <p:cond delay="0"/>
                                  </p:stCondLst>
                                  <p:childTnLst>
                                    <p:animEffect transition="out" filter="dissolve">
                                      <p:cBhvr>
                                        <p:cTn id="18" dur="500"/>
                                        <p:tgtEl>
                                          <p:spTgt spid="124"/>
                                        </p:tgtEl>
                                      </p:cBhvr>
                                    </p:animEffect>
                                    <p:set>
                                      <p:cBhvr>
                                        <p:cTn id="19" dur="1" fill="hold">
                                          <p:stCondLst>
                                            <p:cond delay="499"/>
                                          </p:stCondLst>
                                        </p:cTn>
                                        <p:tgtEl>
                                          <p:spTgt spid="124"/>
                                        </p:tgtEl>
                                        <p:attrNameLst>
                                          <p:attrName>style.visibility</p:attrName>
                                        </p:attrNameLst>
                                      </p:cBhvr>
                                      <p:to>
                                        <p:strVal val="hidden"/>
                                      </p:to>
                                    </p:set>
                                  </p:childTnLst>
                                </p:cTn>
                              </p:par>
                              <p:par>
                                <p:cTn id="20" presetID="9" presetClass="entr" presetSubtype="0" fill="hold" grpId="0" nodeType="withEffect">
                                  <p:stCondLst>
                                    <p:cond delay="0"/>
                                  </p:stCondLst>
                                  <p:childTnLst>
                                    <p:set>
                                      <p:cBhvr>
                                        <p:cTn id="21" dur="1" fill="hold">
                                          <p:stCondLst>
                                            <p:cond delay="0"/>
                                          </p:stCondLst>
                                        </p:cTn>
                                        <p:tgtEl>
                                          <p:spTgt spid="162"/>
                                        </p:tgtEl>
                                        <p:attrNameLst>
                                          <p:attrName>style.visibility</p:attrName>
                                        </p:attrNameLst>
                                      </p:cBhvr>
                                      <p:to>
                                        <p:strVal val="visible"/>
                                      </p:to>
                                    </p:set>
                                    <p:animEffect transition="in" filter="dissolve">
                                      <p:cBhvr>
                                        <p:cTn id="22" dur="5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62" grpId="0" animBg="1"/>
      <p:bldP spid="132" grpId="0"/>
      <p:bldP spid="153" grpId="0" animBg="1"/>
      <p:bldP spid="160" grpId="0" animBg="1"/>
    </p:bldLst>
  </p:timing>
</p:sld>
</file>

<file path=ppt/theme/theme1.xml><?xml version="1.0" encoding="utf-8"?>
<a:theme xmlns:a="http://schemas.openxmlformats.org/drawingml/2006/main" name="mtfuji_times">
  <a:themeElements>
    <a:clrScheme name="mtfuji_times 2">
      <a:dk1>
        <a:srgbClr val="000000"/>
      </a:dk1>
      <a:lt1>
        <a:srgbClr val="FFFFFF"/>
      </a:lt1>
      <a:dk2>
        <a:srgbClr val="003399"/>
      </a:dk2>
      <a:lt2>
        <a:srgbClr val="FFFFFF"/>
      </a:lt2>
      <a:accent1>
        <a:srgbClr val="82B5CA"/>
      </a:accent1>
      <a:accent2>
        <a:srgbClr val="448C8E"/>
      </a:accent2>
      <a:accent3>
        <a:srgbClr val="FFFFFF"/>
      </a:accent3>
      <a:accent4>
        <a:srgbClr val="000000"/>
      </a:accent4>
      <a:accent5>
        <a:srgbClr val="C1D7E1"/>
      </a:accent5>
      <a:accent6>
        <a:srgbClr val="3D7E80"/>
      </a:accent6>
      <a:hlink>
        <a:srgbClr val="A384C8"/>
      </a:hlink>
      <a:folHlink>
        <a:srgbClr val="6B5653"/>
      </a:folHlink>
    </a:clrScheme>
    <a:fontScheme name="mtfuji_time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tfuji_times 1">
        <a:dk1>
          <a:srgbClr val="000000"/>
        </a:dk1>
        <a:lt1>
          <a:srgbClr val="FFFFFF"/>
        </a:lt1>
        <a:dk2>
          <a:srgbClr val="25367F"/>
        </a:dk2>
        <a:lt2>
          <a:srgbClr val="B29782"/>
        </a:lt2>
        <a:accent1>
          <a:srgbClr val="82B5CA"/>
        </a:accent1>
        <a:accent2>
          <a:srgbClr val="448C8E"/>
        </a:accent2>
        <a:accent3>
          <a:srgbClr val="ACAEC0"/>
        </a:accent3>
        <a:accent4>
          <a:srgbClr val="DADADA"/>
        </a:accent4>
        <a:accent5>
          <a:srgbClr val="C1D7E1"/>
        </a:accent5>
        <a:accent6>
          <a:srgbClr val="3D7E80"/>
        </a:accent6>
        <a:hlink>
          <a:srgbClr val="5C885F"/>
        </a:hlink>
        <a:folHlink>
          <a:srgbClr val="6B5653"/>
        </a:folHlink>
      </a:clrScheme>
      <a:clrMap bg1="dk2" tx1="lt1" bg2="dk1" tx2="lt2" accent1="accent1" accent2="accent2" accent3="accent3" accent4="accent4" accent5="accent5" accent6="accent6" hlink="hlink" folHlink="folHlink"/>
    </a:extraClrScheme>
    <a:extraClrScheme>
      <a:clrScheme name="mtfuji_times 2">
        <a:dk1>
          <a:srgbClr val="000000"/>
        </a:dk1>
        <a:lt1>
          <a:srgbClr val="FFFFFF"/>
        </a:lt1>
        <a:dk2>
          <a:srgbClr val="003399"/>
        </a:dk2>
        <a:lt2>
          <a:srgbClr val="FFFFFF"/>
        </a:lt2>
        <a:accent1>
          <a:srgbClr val="82B5CA"/>
        </a:accent1>
        <a:accent2>
          <a:srgbClr val="448C8E"/>
        </a:accent2>
        <a:accent3>
          <a:srgbClr val="FFFFFF"/>
        </a:accent3>
        <a:accent4>
          <a:srgbClr val="000000"/>
        </a:accent4>
        <a:accent5>
          <a:srgbClr val="C1D7E1"/>
        </a:accent5>
        <a:accent6>
          <a:srgbClr val="3D7E80"/>
        </a:accent6>
        <a:hlink>
          <a:srgbClr val="A384C8"/>
        </a:hlink>
        <a:folHlink>
          <a:srgbClr val="6B5653"/>
        </a:folHlink>
      </a:clrScheme>
      <a:clrMap bg1="lt1" tx1="dk1" bg2="lt2" tx2="dk2" accent1="accent1" accent2="accent2" accent3="accent3" accent4="accent4" accent5="accent5" accent6="accent6" hlink="hlink" folHlink="folHlink"/>
    </a:extraClrScheme>
    <a:extraClrScheme>
      <a:clrScheme name="mtfuji_times 3">
        <a:dk1>
          <a:srgbClr val="000000"/>
        </a:dk1>
        <a:lt1>
          <a:srgbClr val="FFFFFF"/>
        </a:lt1>
        <a:dk2>
          <a:srgbClr val="000000"/>
        </a:dk2>
        <a:lt2>
          <a:srgbClr val="FFFFFF"/>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tfuji_times 4">
        <a:dk1>
          <a:srgbClr val="000000"/>
        </a:dk1>
        <a:lt1>
          <a:srgbClr val="ACCEDC"/>
        </a:lt1>
        <a:dk2>
          <a:srgbClr val="003366"/>
        </a:dk2>
        <a:lt2>
          <a:srgbClr val="FFFFFF"/>
        </a:lt2>
        <a:accent1>
          <a:srgbClr val="82B5CA"/>
        </a:accent1>
        <a:accent2>
          <a:srgbClr val="769537"/>
        </a:accent2>
        <a:accent3>
          <a:srgbClr val="D2E3EB"/>
        </a:accent3>
        <a:accent4>
          <a:srgbClr val="000000"/>
        </a:accent4>
        <a:accent5>
          <a:srgbClr val="C1D7E1"/>
        </a:accent5>
        <a:accent6>
          <a:srgbClr val="6A8731"/>
        </a:accent6>
        <a:hlink>
          <a:srgbClr val="3F7EBD"/>
        </a:hlink>
        <a:folHlink>
          <a:srgbClr val="B77A3D"/>
        </a:folHlink>
      </a:clrScheme>
      <a:clrMap bg1="lt1" tx1="dk1" bg2="lt2" tx2="dk2" accent1="accent1" accent2="accent2" accent3="accent3" accent4="accent4" accent5="accent5" accent6="accent6" hlink="hlink" folHlink="folHlink"/>
    </a:extraClrScheme>
    <a:extraClrScheme>
      <a:clrScheme name="mtfuji_times 5">
        <a:dk1>
          <a:srgbClr val="000000"/>
        </a:dk1>
        <a:lt1>
          <a:srgbClr val="FFFFFF"/>
        </a:lt1>
        <a:dk2>
          <a:srgbClr val="800080"/>
        </a:dk2>
        <a:lt2>
          <a:srgbClr val="FFFFCC"/>
        </a:lt2>
        <a:accent1>
          <a:srgbClr val="FF6699"/>
        </a:accent1>
        <a:accent2>
          <a:srgbClr val="FFCC66"/>
        </a:accent2>
        <a:accent3>
          <a:srgbClr val="C0AAC0"/>
        </a:accent3>
        <a:accent4>
          <a:srgbClr val="DADADA"/>
        </a:accent4>
        <a:accent5>
          <a:srgbClr val="FFB8CA"/>
        </a:accent5>
        <a:accent6>
          <a:srgbClr val="E7B95C"/>
        </a:accent6>
        <a:hlink>
          <a:srgbClr val="99CC00"/>
        </a:hlink>
        <a:folHlink>
          <a:srgbClr val="FF9933"/>
        </a:folHlink>
      </a:clrScheme>
      <a:clrMap bg1="dk2" tx1="lt1" bg2="dk1" tx2="lt2" accent1="accent1" accent2="accent2" accent3="accent3" accent4="accent4" accent5="accent5" accent6="accent6" hlink="hlink" folHlink="folHlink"/>
    </a:extraClrScheme>
    <a:extraClrScheme>
      <a:clrScheme name="mtfuji_times 6">
        <a:dk1>
          <a:srgbClr val="006699"/>
        </a:dk1>
        <a:lt1>
          <a:srgbClr val="FFFFFF"/>
        </a:lt1>
        <a:dk2>
          <a:srgbClr val="009999"/>
        </a:dk2>
        <a:lt2>
          <a:srgbClr val="FFFFCC"/>
        </a:lt2>
        <a:accent1>
          <a:srgbClr val="47B6B9"/>
        </a:accent1>
        <a:accent2>
          <a:srgbClr val="C6A854"/>
        </a:accent2>
        <a:accent3>
          <a:srgbClr val="AACACA"/>
        </a:accent3>
        <a:accent4>
          <a:srgbClr val="DADADA"/>
        </a:accent4>
        <a:accent5>
          <a:srgbClr val="B1D7D9"/>
        </a:accent5>
        <a:accent6>
          <a:srgbClr val="B3984B"/>
        </a:accent6>
        <a:hlink>
          <a:srgbClr val="46904B"/>
        </a:hlink>
        <a:folHlink>
          <a:srgbClr val="0033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5136</TotalTime>
  <Words>2567</Words>
  <Application>Microsoft PowerPoint</Application>
  <PresentationFormat>画面に合わせる (4:3)</PresentationFormat>
  <Paragraphs>561</Paragraphs>
  <Slides>39</Slides>
  <Notes>14</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mtfuji_times</vt:lpstr>
      <vt:lpstr>メモリマップドファイル</vt:lpstr>
      <vt:lpstr>今日の流れ (12/10)</vt:lpstr>
      <vt:lpstr>ディスクについて (前回の続き)</vt:lpstr>
      <vt:lpstr>連続した領域への割り当て</vt:lpstr>
      <vt:lpstr>ディスクスケジューリング</vt:lpstr>
      <vt:lpstr>Agenda</vt:lpstr>
      <vt:lpstr>OSによるデバイスの抽象化</vt:lpstr>
      <vt:lpstr>メモリとディスク</vt:lpstr>
      <vt:lpstr>仮想メモリ:ディスクを用いてメモリを拡張</vt:lpstr>
      <vt:lpstr>File Cache:メモリを用いてディスクを高速化</vt:lpstr>
      <vt:lpstr>Agenda</vt:lpstr>
      <vt:lpstr>ファイルAPI</vt:lpstr>
      <vt:lpstr>ファイルをランダムアクセスしたい場合</vt:lpstr>
      <vt:lpstr>メモリマップドファイル</vt:lpstr>
      <vt:lpstr>メモリマップドファイル: Unix API</vt:lpstr>
      <vt:lpstr>プライベート/共有マッピング</vt:lpstr>
      <vt:lpstr>プライベートマッピング</vt:lpstr>
      <vt:lpstr>共有マッピング</vt:lpstr>
      <vt:lpstr>メモリマップドファイル: Windows API</vt:lpstr>
      <vt:lpstr>mmap()によるメモリの割り当て</vt:lpstr>
      <vt:lpstr>Agenda</vt:lpstr>
      <vt:lpstr>メモリマップドファイルの仕組み(1)</vt:lpstr>
      <vt:lpstr>メモリマップドファイルの仕組み(2)</vt:lpstr>
      <vt:lpstr>メモリマップドファイルの仕組み(3)</vt:lpstr>
      <vt:lpstr>ページフォルト処理 (復習)</vt:lpstr>
      <vt:lpstr>物理ページ割り当て処理とその拡張</vt:lpstr>
      <vt:lpstr>デモ: mmapとreadの性能挙動観察</vt:lpstr>
      <vt:lpstr>Agenda</vt:lpstr>
      <vt:lpstr>プライベート/共有マッピングの違い</vt:lpstr>
      <vt:lpstr>OSのプライベートマッピング最適化</vt:lpstr>
      <vt:lpstr>読み出し専用マッピング</vt:lpstr>
      <vt:lpstr>Copy-on-write</vt:lpstr>
      <vt:lpstr>Copy-on-writeマッピング</vt:lpstr>
      <vt:lpstr>応用: Copy-on-writeによる高速fork(1)</vt:lpstr>
      <vt:lpstr>応用: Copy-on-writeによる高速fork(2)</vt:lpstr>
      <vt:lpstr>Agenda</vt:lpstr>
      <vt:lpstr>メモリマップドファイルの利用価値 (1)</vt:lpstr>
      <vt:lpstr>メモリマップドファイルの利用価値 (2)</vt:lpstr>
      <vt:lpstr>read vs. mmap</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メモリ管理</dc:title>
  <dc:creator>tau</dc:creator>
  <cp:lastModifiedBy> </cp:lastModifiedBy>
  <cp:revision>741</cp:revision>
  <cp:lastPrinted>1601-01-01T00:00:00Z</cp:lastPrinted>
  <dcterms:created xsi:type="dcterms:W3CDTF">2003-10-21T02:15:24Z</dcterms:created>
  <dcterms:modified xsi:type="dcterms:W3CDTF">2007-12-09T17:04:23Z</dcterms:modified>
</cp:coreProperties>
</file>